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72" r:id="rId7"/>
    <p:sldId id="273" r:id="rId8"/>
    <p:sldId id="274" r:id="rId9"/>
    <p:sldId id="276" r:id="rId10"/>
    <p:sldId id="275" r:id="rId11"/>
    <p:sldId id="267" r:id="rId12"/>
    <p:sldId id="261" r:id="rId13"/>
    <p:sldId id="268" r:id="rId14"/>
    <p:sldId id="269" r:id="rId15"/>
    <p:sldId id="270" r:id="rId16"/>
    <p:sldId id="271" r:id="rId17"/>
    <p:sldId id="266" r:id="rId18"/>
    <p:sldId id="262" r:id="rId19"/>
    <p:sldId id="263" r:id="rId20"/>
    <p:sldId id="264" r:id="rId21"/>
    <p:sldId id="265"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8" d="100"/>
          <a:sy n="68" d="100"/>
        </p:scale>
        <p:origin x="84" y="1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C5DCF-9837-462F-889B-B6843A7B19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C4605EE-7504-42F4-A234-621AAA15DDD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F84CAC-ACDA-4693-896A-DF7AEC6EC619}"/>
              </a:ext>
            </a:extLst>
          </p:cNvPr>
          <p:cNvSpPr>
            <a:spLocks noGrp="1"/>
          </p:cNvSpPr>
          <p:nvPr>
            <p:ph type="dt" sz="half" idx="10"/>
          </p:nvPr>
        </p:nvSpPr>
        <p:spPr/>
        <p:txBody>
          <a:bodyPr/>
          <a:lstStyle/>
          <a:p>
            <a:fld id="{DED7C1E2-299D-40D4-9F37-BB67BA5BA7D3}" type="datetimeFigureOut">
              <a:rPr lang="en-US" smtClean="0"/>
              <a:t>4/28/2020</a:t>
            </a:fld>
            <a:endParaRPr lang="en-US"/>
          </a:p>
        </p:txBody>
      </p:sp>
      <p:sp>
        <p:nvSpPr>
          <p:cNvPr id="5" name="Footer Placeholder 4">
            <a:extLst>
              <a:ext uri="{FF2B5EF4-FFF2-40B4-BE49-F238E27FC236}">
                <a16:creationId xmlns:a16="http://schemas.microsoft.com/office/drawing/2014/main" id="{518342DC-9C36-4208-81A1-0B18BF1D12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FC4377-F63C-4441-BC48-9FF7E288F515}"/>
              </a:ext>
            </a:extLst>
          </p:cNvPr>
          <p:cNvSpPr>
            <a:spLocks noGrp="1"/>
          </p:cNvSpPr>
          <p:nvPr>
            <p:ph type="sldNum" sz="quarter" idx="12"/>
          </p:nvPr>
        </p:nvSpPr>
        <p:spPr/>
        <p:txBody>
          <a:bodyPr/>
          <a:lstStyle/>
          <a:p>
            <a:fld id="{03F944AE-C222-4E7E-9878-D3D2F299E315}" type="slidenum">
              <a:rPr lang="en-US" smtClean="0"/>
              <a:t>‹#›</a:t>
            </a:fld>
            <a:endParaRPr lang="en-US"/>
          </a:p>
        </p:txBody>
      </p:sp>
    </p:spTree>
    <p:extLst>
      <p:ext uri="{BB962C8B-B14F-4D97-AF65-F5344CB8AC3E}">
        <p14:creationId xmlns:p14="http://schemas.microsoft.com/office/powerpoint/2010/main" val="29468382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DD712-9650-47AF-9FAC-413885F48DC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5A07F7F-E523-4AB5-87C3-2A06DC37B0E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0628B5-B419-40D4-B44A-757AD8CD0167}"/>
              </a:ext>
            </a:extLst>
          </p:cNvPr>
          <p:cNvSpPr>
            <a:spLocks noGrp="1"/>
          </p:cNvSpPr>
          <p:nvPr>
            <p:ph type="dt" sz="half" idx="10"/>
          </p:nvPr>
        </p:nvSpPr>
        <p:spPr/>
        <p:txBody>
          <a:bodyPr/>
          <a:lstStyle/>
          <a:p>
            <a:fld id="{DED7C1E2-299D-40D4-9F37-BB67BA5BA7D3}" type="datetimeFigureOut">
              <a:rPr lang="en-US" smtClean="0"/>
              <a:t>4/28/2020</a:t>
            </a:fld>
            <a:endParaRPr lang="en-US"/>
          </a:p>
        </p:txBody>
      </p:sp>
      <p:sp>
        <p:nvSpPr>
          <p:cNvPr id="5" name="Footer Placeholder 4">
            <a:extLst>
              <a:ext uri="{FF2B5EF4-FFF2-40B4-BE49-F238E27FC236}">
                <a16:creationId xmlns:a16="http://schemas.microsoft.com/office/drawing/2014/main" id="{8BE52F27-6AF7-4E6A-AC77-C65975212C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47C2C3-A942-4070-84F9-7D0F594A31D6}"/>
              </a:ext>
            </a:extLst>
          </p:cNvPr>
          <p:cNvSpPr>
            <a:spLocks noGrp="1"/>
          </p:cNvSpPr>
          <p:nvPr>
            <p:ph type="sldNum" sz="quarter" idx="12"/>
          </p:nvPr>
        </p:nvSpPr>
        <p:spPr/>
        <p:txBody>
          <a:bodyPr/>
          <a:lstStyle/>
          <a:p>
            <a:fld id="{03F944AE-C222-4E7E-9878-D3D2F299E315}" type="slidenum">
              <a:rPr lang="en-US" smtClean="0"/>
              <a:t>‹#›</a:t>
            </a:fld>
            <a:endParaRPr lang="en-US"/>
          </a:p>
        </p:txBody>
      </p:sp>
    </p:spTree>
    <p:extLst>
      <p:ext uri="{BB962C8B-B14F-4D97-AF65-F5344CB8AC3E}">
        <p14:creationId xmlns:p14="http://schemas.microsoft.com/office/powerpoint/2010/main" val="1632640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866DA71-B2D8-41C4-8C11-F261E11462D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23048A8-2443-487E-A353-15583635B39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B2675A-7E2B-4875-B594-A454779C9BE9}"/>
              </a:ext>
            </a:extLst>
          </p:cNvPr>
          <p:cNvSpPr>
            <a:spLocks noGrp="1"/>
          </p:cNvSpPr>
          <p:nvPr>
            <p:ph type="dt" sz="half" idx="10"/>
          </p:nvPr>
        </p:nvSpPr>
        <p:spPr/>
        <p:txBody>
          <a:bodyPr/>
          <a:lstStyle/>
          <a:p>
            <a:fld id="{DED7C1E2-299D-40D4-9F37-BB67BA5BA7D3}" type="datetimeFigureOut">
              <a:rPr lang="en-US" smtClean="0"/>
              <a:t>4/28/2020</a:t>
            </a:fld>
            <a:endParaRPr lang="en-US"/>
          </a:p>
        </p:txBody>
      </p:sp>
      <p:sp>
        <p:nvSpPr>
          <p:cNvPr id="5" name="Footer Placeholder 4">
            <a:extLst>
              <a:ext uri="{FF2B5EF4-FFF2-40B4-BE49-F238E27FC236}">
                <a16:creationId xmlns:a16="http://schemas.microsoft.com/office/drawing/2014/main" id="{936EA004-FCE2-45BB-B1EF-F19DD19FE9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2522AE-469F-4DD4-A720-B03514F502B8}"/>
              </a:ext>
            </a:extLst>
          </p:cNvPr>
          <p:cNvSpPr>
            <a:spLocks noGrp="1"/>
          </p:cNvSpPr>
          <p:nvPr>
            <p:ph type="sldNum" sz="quarter" idx="12"/>
          </p:nvPr>
        </p:nvSpPr>
        <p:spPr/>
        <p:txBody>
          <a:bodyPr/>
          <a:lstStyle/>
          <a:p>
            <a:fld id="{03F944AE-C222-4E7E-9878-D3D2F299E315}" type="slidenum">
              <a:rPr lang="en-US" smtClean="0"/>
              <a:t>‹#›</a:t>
            </a:fld>
            <a:endParaRPr lang="en-US"/>
          </a:p>
        </p:txBody>
      </p:sp>
    </p:spTree>
    <p:extLst>
      <p:ext uri="{BB962C8B-B14F-4D97-AF65-F5344CB8AC3E}">
        <p14:creationId xmlns:p14="http://schemas.microsoft.com/office/powerpoint/2010/main" val="42574586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D784D-2BF2-452B-96E8-5D6073F456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ED4268-0570-4564-9DB0-174286599E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B3E06F-A5F4-4866-8C8E-A6E3E21D6656}"/>
              </a:ext>
            </a:extLst>
          </p:cNvPr>
          <p:cNvSpPr>
            <a:spLocks noGrp="1"/>
          </p:cNvSpPr>
          <p:nvPr>
            <p:ph type="dt" sz="half" idx="10"/>
          </p:nvPr>
        </p:nvSpPr>
        <p:spPr/>
        <p:txBody>
          <a:bodyPr/>
          <a:lstStyle/>
          <a:p>
            <a:fld id="{DED7C1E2-299D-40D4-9F37-BB67BA5BA7D3}" type="datetimeFigureOut">
              <a:rPr lang="en-US" smtClean="0"/>
              <a:t>4/28/2020</a:t>
            </a:fld>
            <a:endParaRPr lang="en-US"/>
          </a:p>
        </p:txBody>
      </p:sp>
      <p:sp>
        <p:nvSpPr>
          <p:cNvPr id="5" name="Footer Placeholder 4">
            <a:extLst>
              <a:ext uri="{FF2B5EF4-FFF2-40B4-BE49-F238E27FC236}">
                <a16:creationId xmlns:a16="http://schemas.microsoft.com/office/drawing/2014/main" id="{1B22F6EF-D17B-4C66-A04D-D4F7F2BC0E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E9BEA0-C701-437C-9BE8-24F42FC338C4}"/>
              </a:ext>
            </a:extLst>
          </p:cNvPr>
          <p:cNvSpPr>
            <a:spLocks noGrp="1"/>
          </p:cNvSpPr>
          <p:nvPr>
            <p:ph type="sldNum" sz="quarter" idx="12"/>
          </p:nvPr>
        </p:nvSpPr>
        <p:spPr/>
        <p:txBody>
          <a:bodyPr/>
          <a:lstStyle/>
          <a:p>
            <a:fld id="{03F944AE-C222-4E7E-9878-D3D2F299E315}" type="slidenum">
              <a:rPr lang="en-US" smtClean="0"/>
              <a:t>‹#›</a:t>
            </a:fld>
            <a:endParaRPr lang="en-US"/>
          </a:p>
        </p:txBody>
      </p:sp>
    </p:spTree>
    <p:extLst>
      <p:ext uri="{BB962C8B-B14F-4D97-AF65-F5344CB8AC3E}">
        <p14:creationId xmlns:p14="http://schemas.microsoft.com/office/powerpoint/2010/main" val="17083081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D0C11-B0C3-4848-B03F-7B7AEA96B78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7AF8B8-A24E-47E0-BE6A-40BFF55C01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0979ED-163C-4AC5-9D73-A16B22324940}"/>
              </a:ext>
            </a:extLst>
          </p:cNvPr>
          <p:cNvSpPr>
            <a:spLocks noGrp="1"/>
          </p:cNvSpPr>
          <p:nvPr>
            <p:ph type="dt" sz="half" idx="10"/>
          </p:nvPr>
        </p:nvSpPr>
        <p:spPr/>
        <p:txBody>
          <a:bodyPr/>
          <a:lstStyle/>
          <a:p>
            <a:fld id="{DED7C1E2-299D-40D4-9F37-BB67BA5BA7D3}" type="datetimeFigureOut">
              <a:rPr lang="en-US" smtClean="0"/>
              <a:t>4/28/2020</a:t>
            </a:fld>
            <a:endParaRPr lang="en-US"/>
          </a:p>
        </p:txBody>
      </p:sp>
      <p:sp>
        <p:nvSpPr>
          <p:cNvPr id="5" name="Footer Placeholder 4">
            <a:extLst>
              <a:ext uri="{FF2B5EF4-FFF2-40B4-BE49-F238E27FC236}">
                <a16:creationId xmlns:a16="http://schemas.microsoft.com/office/drawing/2014/main" id="{AE88FD9A-D7FC-4400-9B04-05C04E7555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300907-6BAD-4172-9C01-5837D859E7FF}"/>
              </a:ext>
            </a:extLst>
          </p:cNvPr>
          <p:cNvSpPr>
            <a:spLocks noGrp="1"/>
          </p:cNvSpPr>
          <p:nvPr>
            <p:ph type="sldNum" sz="quarter" idx="12"/>
          </p:nvPr>
        </p:nvSpPr>
        <p:spPr/>
        <p:txBody>
          <a:bodyPr/>
          <a:lstStyle/>
          <a:p>
            <a:fld id="{03F944AE-C222-4E7E-9878-D3D2F299E315}" type="slidenum">
              <a:rPr lang="en-US" smtClean="0"/>
              <a:t>‹#›</a:t>
            </a:fld>
            <a:endParaRPr lang="en-US"/>
          </a:p>
        </p:txBody>
      </p:sp>
    </p:spTree>
    <p:extLst>
      <p:ext uri="{BB962C8B-B14F-4D97-AF65-F5344CB8AC3E}">
        <p14:creationId xmlns:p14="http://schemas.microsoft.com/office/powerpoint/2010/main" val="2335996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A1EAD-8B17-4CC1-94AE-025E418EEE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B0E37C-9D4F-41CB-80E0-13DA85957E2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A292168-ACB2-4BC3-927B-15EC3BE6571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0391812-C4E9-4645-8B8D-37E07E5FA593}"/>
              </a:ext>
            </a:extLst>
          </p:cNvPr>
          <p:cNvSpPr>
            <a:spLocks noGrp="1"/>
          </p:cNvSpPr>
          <p:nvPr>
            <p:ph type="dt" sz="half" idx="10"/>
          </p:nvPr>
        </p:nvSpPr>
        <p:spPr/>
        <p:txBody>
          <a:bodyPr/>
          <a:lstStyle/>
          <a:p>
            <a:fld id="{DED7C1E2-299D-40D4-9F37-BB67BA5BA7D3}" type="datetimeFigureOut">
              <a:rPr lang="en-US" smtClean="0"/>
              <a:t>4/28/2020</a:t>
            </a:fld>
            <a:endParaRPr lang="en-US"/>
          </a:p>
        </p:txBody>
      </p:sp>
      <p:sp>
        <p:nvSpPr>
          <p:cNvPr id="6" name="Footer Placeholder 5">
            <a:extLst>
              <a:ext uri="{FF2B5EF4-FFF2-40B4-BE49-F238E27FC236}">
                <a16:creationId xmlns:a16="http://schemas.microsoft.com/office/drawing/2014/main" id="{39B82B88-3527-447E-9E2F-16DD298A39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0FBC19-0E6A-4CD2-A81A-94A419A180CF}"/>
              </a:ext>
            </a:extLst>
          </p:cNvPr>
          <p:cNvSpPr>
            <a:spLocks noGrp="1"/>
          </p:cNvSpPr>
          <p:nvPr>
            <p:ph type="sldNum" sz="quarter" idx="12"/>
          </p:nvPr>
        </p:nvSpPr>
        <p:spPr/>
        <p:txBody>
          <a:bodyPr/>
          <a:lstStyle/>
          <a:p>
            <a:fld id="{03F944AE-C222-4E7E-9878-D3D2F299E315}" type="slidenum">
              <a:rPr lang="en-US" smtClean="0"/>
              <a:t>‹#›</a:t>
            </a:fld>
            <a:endParaRPr lang="en-US"/>
          </a:p>
        </p:txBody>
      </p:sp>
    </p:spTree>
    <p:extLst>
      <p:ext uri="{BB962C8B-B14F-4D97-AF65-F5344CB8AC3E}">
        <p14:creationId xmlns:p14="http://schemas.microsoft.com/office/powerpoint/2010/main" val="41249707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4F989-F3EB-44F6-B3FA-34E0145CDA8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B29B4F0-D55E-4AE3-ACE8-CA0070EB4AF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C4BA4EB-7D1F-45CA-AB95-5A9BC720947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D813B6-FB10-44BF-A28A-06FCBFECED3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97D5014-4821-43E7-90A6-C771A58BB74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FE397A-DCD9-4A58-B40F-4E3FB25B0932}"/>
              </a:ext>
            </a:extLst>
          </p:cNvPr>
          <p:cNvSpPr>
            <a:spLocks noGrp="1"/>
          </p:cNvSpPr>
          <p:nvPr>
            <p:ph type="dt" sz="half" idx="10"/>
          </p:nvPr>
        </p:nvSpPr>
        <p:spPr/>
        <p:txBody>
          <a:bodyPr/>
          <a:lstStyle/>
          <a:p>
            <a:fld id="{DED7C1E2-299D-40D4-9F37-BB67BA5BA7D3}" type="datetimeFigureOut">
              <a:rPr lang="en-US" smtClean="0"/>
              <a:t>4/28/2020</a:t>
            </a:fld>
            <a:endParaRPr lang="en-US"/>
          </a:p>
        </p:txBody>
      </p:sp>
      <p:sp>
        <p:nvSpPr>
          <p:cNvPr id="8" name="Footer Placeholder 7">
            <a:extLst>
              <a:ext uri="{FF2B5EF4-FFF2-40B4-BE49-F238E27FC236}">
                <a16:creationId xmlns:a16="http://schemas.microsoft.com/office/drawing/2014/main" id="{7194E22E-2AC5-46F2-8BCF-8A91D7920F7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BBECB19-7CA4-4E0A-81F9-AF180223BC81}"/>
              </a:ext>
            </a:extLst>
          </p:cNvPr>
          <p:cNvSpPr>
            <a:spLocks noGrp="1"/>
          </p:cNvSpPr>
          <p:nvPr>
            <p:ph type="sldNum" sz="quarter" idx="12"/>
          </p:nvPr>
        </p:nvSpPr>
        <p:spPr/>
        <p:txBody>
          <a:bodyPr/>
          <a:lstStyle/>
          <a:p>
            <a:fld id="{03F944AE-C222-4E7E-9878-D3D2F299E315}" type="slidenum">
              <a:rPr lang="en-US" smtClean="0"/>
              <a:t>‹#›</a:t>
            </a:fld>
            <a:endParaRPr lang="en-US"/>
          </a:p>
        </p:txBody>
      </p:sp>
    </p:spTree>
    <p:extLst>
      <p:ext uri="{BB962C8B-B14F-4D97-AF65-F5344CB8AC3E}">
        <p14:creationId xmlns:p14="http://schemas.microsoft.com/office/powerpoint/2010/main" val="16956113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07192-0761-41F5-9392-1A951C4B94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7B3533-FC58-4A46-A8C6-436685DB941C}"/>
              </a:ext>
            </a:extLst>
          </p:cNvPr>
          <p:cNvSpPr>
            <a:spLocks noGrp="1"/>
          </p:cNvSpPr>
          <p:nvPr>
            <p:ph type="dt" sz="half" idx="10"/>
          </p:nvPr>
        </p:nvSpPr>
        <p:spPr/>
        <p:txBody>
          <a:bodyPr/>
          <a:lstStyle/>
          <a:p>
            <a:fld id="{DED7C1E2-299D-40D4-9F37-BB67BA5BA7D3}" type="datetimeFigureOut">
              <a:rPr lang="en-US" smtClean="0"/>
              <a:t>4/28/2020</a:t>
            </a:fld>
            <a:endParaRPr lang="en-US"/>
          </a:p>
        </p:txBody>
      </p:sp>
      <p:sp>
        <p:nvSpPr>
          <p:cNvPr id="4" name="Footer Placeholder 3">
            <a:extLst>
              <a:ext uri="{FF2B5EF4-FFF2-40B4-BE49-F238E27FC236}">
                <a16:creationId xmlns:a16="http://schemas.microsoft.com/office/drawing/2014/main" id="{4C66DBF3-22D1-4C34-99D6-FE51837D327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8FFD141-8C76-4145-93D4-24BD6C1A7A26}"/>
              </a:ext>
            </a:extLst>
          </p:cNvPr>
          <p:cNvSpPr>
            <a:spLocks noGrp="1"/>
          </p:cNvSpPr>
          <p:nvPr>
            <p:ph type="sldNum" sz="quarter" idx="12"/>
          </p:nvPr>
        </p:nvSpPr>
        <p:spPr/>
        <p:txBody>
          <a:bodyPr/>
          <a:lstStyle/>
          <a:p>
            <a:fld id="{03F944AE-C222-4E7E-9878-D3D2F299E315}" type="slidenum">
              <a:rPr lang="en-US" smtClean="0"/>
              <a:t>‹#›</a:t>
            </a:fld>
            <a:endParaRPr lang="en-US"/>
          </a:p>
        </p:txBody>
      </p:sp>
    </p:spTree>
    <p:extLst>
      <p:ext uri="{BB962C8B-B14F-4D97-AF65-F5344CB8AC3E}">
        <p14:creationId xmlns:p14="http://schemas.microsoft.com/office/powerpoint/2010/main" val="4683117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0BDF31-60D5-4286-8212-ABA681053EF0}"/>
              </a:ext>
            </a:extLst>
          </p:cNvPr>
          <p:cNvSpPr>
            <a:spLocks noGrp="1"/>
          </p:cNvSpPr>
          <p:nvPr>
            <p:ph type="dt" sz="half" idx="10"/>
          </p:nvPr>
        </p:nvSpPr>
        <p:spPr/>
        <p:txBody>
          <a:bodyPr/>
          <a:lstStyle/>
          <a:p>
            <a:fld id="{DED7C1E2-299D-40D4-9F37-BB67BA5BA7D3}" type="datetimeFigureOut">
              <a:rPr lang="en-US" smtClean="0"/>
              <a:t>4/28/2020</a:t>
            </a:fld>
            <a:endParaRPr lang="en-US"/>
          </a:p>
        </p:txBody>
      </p:sp>
      <p:sp>
        <p:nvSpPr>
          <p:cNvPr id="3" name="Footer Placeholder 2">
            <a:extLst>
              <a:ext uri="{FF2B5EF4-FFF2-40B4-BE49-F238E27FC236}">
                <a16:creationId xmlns:a16="http://schemas.microsoft.com/office/drawing/2014/main" id="{9A634F2D-44A4-4F07-ACA9-13E89AB1F07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2A26587-A555-44CD-B0C0-4F5D48D5C0A0}"/>
              </a:ext>
            </a:extLst>
          </p:cNvPr>
          <p:cNvSpPr>
            <a:spLocks noGrp="1"/>
          </p:cNvSpPr>
          <p:nvPr>
            <p:ph type="sldNum" sz="quarter" idx="12"/>
          </p:nvPr>
        </p:nvSpPr>
        <p:spPr/>
        <p:txBody>
          <a:bodyPr/>
          <a:lstStyle/>
          <a:p>
            <a:fld id="{03F944AE-C222-4E7E-9878-D3D2F299E315}" type="slidenum">
              <a:rPr lang="en-US" smtClean="0"/>
              <a:t>‹#›</a:t>
            </a:fld>
            <a:endParaRPr lang="en-US"/>
          </a:p>
        </p:txBody>
      </p:sp>
    </p:spTree>
    <p:extLst>
      <p:ext uri="{BB962C8B-B14F-4D97-AF65-F5344CB8AC3E}">
        <p14:creationId xmlns:p14="http://schemas.microsoft.com/office/powerpoint/2010/main" val="37550387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155F6-D467-4697-AF22-36B9D3D7FE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6ACE7F7-30DF-44A0-A7B4-81741EB35E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1E66880-5A90-4BE6-ADCA-87432E4302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169928-F6FE-4E7C-90B1-3CBF453CDD61}"/>
              </a:ext>
            </a:extLst>
          </p:cNvPr>
          <p:cNvSpPr>
            <a:spLocks noGrp="1"/>
          </p:cNvSpPr>
          <p:nvPr>
            <p:ph type="dt" sz="half" idx="10"/>
          </p:nvPr>
        </p:nvSpPr>
        <p:spPr/>
        <p:txBody>
          <a:bodyPr/>
          <a:lstStyle/>
          <a:p>
            <a:fld id="{DED7C1E2-299D-40D4-9F37-BB67BA5BA7D3}" type="datetimeFigureOut">
              <a:rPr lang="en-US" smtClean="0"/>
              <a:t>4/28/2020</a:t>
            </a:fld>
            <a:endParaRPr lang="en-US"/>
          </a:p>
        </p:txBody>
      </p:sp>
      <p:sp>
        <p:nvSpPr>
          <p:cNvPr id="6" name="Footer Placeholder 5">
            <a:extLst>
              <a:ext uri="{FF2B5EF4-FFF2-40B4-BE49-F238E27FC236}">
                <a16:creationId xmlns:a16="http://schemas.microsoft.com/office/drawing/2014/main" id="{3DC413C7-5093-4EED-A0BD-B4FCEC8C44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3573C6-6650-424B-94AD-BA7F3DDF8D83}"/>
              </a:ext>
            </a:extLst>
          </p:cNvPr>
          <p:cNvSpPr>
            <a:spLocks noGrp="1"/>
          </p:cNvSpPr>
          <p:nvPr>
            <p:ph type="sldNum" sz="quarter" idx="12"/>
          </p:nvPr>
        </p:nvSpPr>
        <p:spPr/>
        <p:txBody>
          <a:bodyPr/>
          <a:lstStyle/>
          <a:p>
            <a:fld id="{03F944AE-C222-4E7E-9878-D3D2F299E315}" type="slidenum">
              <a:rPr lang="en-US" smtClean="0"/>
              <a:t>‹#›</a:t>
            </a:fld>
            <a:endParaRPr lang="en-US"/>
          </a:p>
        </p:txBody>
      </p:sp>
    </p:spTree>
    <p:extLst>
      <p:ext uri="{BB962C8B-B14F-4D97-AF65-F5344CB8AC3E}">
        <p14:creationId xmlns:p14="http://schemas.microsoft.com/office/powerpoint/2010/main" val="30132675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A014C-7F25-4EA7-867C-AA97DDBF88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EBACD53-D0F8-431B-BB2C-3FC1175A545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051D431-82F7-4529-8079-E00ECE3751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5B771E-75D9-4365-9335-E72BE8B409A2}"/>
              </a:ext>
            </a:extLst>
          </p:cNvPr>
          <p:cNvSpPr>
            <a:spLocks noGrp="1"/>
          </p:cNvSpPr>
          <p:nvPr>
            <p:ph type="dt" sz="half" idx="10"/>
          </p:nvPr>
        </p:nvSpPr>
        <p:spPr/>
        <p:txBody>
          <a:bodyPr/>
          <a:lstStyle/>
          <a:p>
            <a:fld id="{DED7C1E2-299D-40D4-9F37-BB67BA5BA7D3}" type="datetimeFigureOut">
              <a:rPr lang="en-US" smtClean="0"/>
              <a:t>4/28/2020</a:t>
            </a:fld>
            <a:endParaRPr lang="en-US"/>
          </a:p>
        </p:txBody>
      </p:sp>
      <p:sp>
        <p:nvSpPr>
          <p:cNvPr id="6" name="Footer Placeholder 5">
            <a:extLst>
              <a:ext uri="{FF2B5EF4-FFF2-40B4-BE49-F238E27FC236}">
                <a16:creationId xmlns:a16="http://schemas.microsoft.com/office/drawing/2014/main" id="{4742140B-A1E0-4AE6-9F63-0236C6DFE8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B630A5-A5C1-4038-8287-07E4C4C84D5E}"/>
              </a:ext>
            </a:extLst>
          </p:cNvPr>
          <p:cNvSpPr>
            <a:spLocks noGrp="1"/>
          </p:cNvSpPr>
          <p:nvPr>
            <p:ph type="sldNum" sz="quarter" idx="12"/>
          </p:nvPr>
        </p:nvSpPr>
        <p:spPr/>
        <p:txBody>
          <a:bodyPr/>
          <a:lstStyle/>
          <a:p>
            <a:fld id="{03F944AE-C222-4E7E-9878-D3D2F299E315}" type="slidenum">
              <a:rPr lang="en-US" smtClean="0"/>
              <a:t>‹#›</a:t>
            </a:fld>
            <a:endParaRPr lang="en-US"/>
          </a:p>
        </p:txBody>
      </p:sp>
    </p:spTree>
    <p:extLst>
      <p:ext uri="{BB962C8B-B14F-4D97-AF65-F5344CB8AC3E}">
        <p14:creationId xmlns:p14="http://schemas.microsoft.com/office/powerpoint/2010/main" val="18279573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C2BCDE-F7E9-49A0-BABC-3019A0CAA95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96621B9-8B4F-4AA8-90CE-E2563DFCB1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343551-24AB-41F0-BEE4-18F185DBE1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D7C1E2-299D-40D4-9F37-BB67BA5BA7D3}" type="datetimeFigureOut">
              <a:rPr lang="en-US" smtClean="0"/>
              <a:t>4/28/2020</a:t>
            </a:fld>
            <a:endParaRPr lang="en-US"/>
          </a:p>
        </p:txBody>
      </p:sp>
      <p:sp>
        <p:nvSpPr>
          <p:cNvPr id="5" name="Footer Placeholder 4">
            <a:extLst>
              <a:ext uri="{FF2B5EF4-FFF2-40B4-BE49-F238E27FC236}">
                <a16:creationId xmlns:a16="http://schemas.microsoft.com/office/drawing/2014/main" id="{A8C11B51-1FC6-47D0-A932-4011433990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D2EF3F5-63C5-4EAB-9B6B-2F8DC67D490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F944AE-C222-4E7E-9878-D3D2F299E315}" type="slidenum">
              <a:rPr lang="en-US" smtClean="0"/>
              <a:t>‹#›</a:t>
            </a:fld>
            <a:endParaRPr lang="en-US"/>
          </a:p>
        </p:txBody>
      </p:sp>
    </p:spTree>
    <p:extLst>
      <p:ext uri="{BB962C8B-B14F-4D97-AF65-F5344CB8AC3E}">
        <p14:creationId xmlns:p14="http://schemas.microsoft.com/office/powerpoint/2010/main" val="40352700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8386171-E87D-46AB-8718-4CE2A8874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26">
            <a:extLst>
              <a:ext uri="{FF2B5EF4-FFF2-40B4-BE49-F238E27FC236}">
                <a16:creationId xmlns:a16="http://schemas.microsoft.com/office/drawing/2014/main" id="{207CB456-8849-413C-8210-B663779A3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513936D-D1EB-4E42-A97F-942BA1F3D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329D00-5D8D-4676-AF1D-EE5D663682DB}"/>
              </a:ext>
            </a:extLst>
          </p:cNvPr>
          <p:cNvSpPr>
            <a:spLocks noGrp="1"/>
          </p:cNvSpPr>
          <p:nvPr>
            <p:ph type="ctrTitle"/>
          </p:nvPr>
        </p:nvSpPr>
        <p:spPr>
          <a:xfrm>
            <a:off x="1524000" y="1376362"/>
            <a:ext cx="9144000" cy="2603274"/>
          </a:xfrm>
        </p:spPr>
        <p:txBody>
          <a:bodyPr>
            <a:normAutofit/>
          </a:bodyPr>
          <a:lstStyle/>
          <a:p>
            <a:r>
              <a:rPr lang="en-US" b="1" dirty="0"/>
              <a:t>Global Migration 1750 - 1900</a:t>
            </a:r>
          </a:p>
        </p:txBody>
      </p:sp>
      <p:sp>
        <p:nvSpPr>
          <p:cNvPr id="3" name="Subtitle 2">
            <a:extLst>
              <a:ext uri="{FF2B5EF4-FFF2-40B4-BE49-F238E27FC236}">
                <a16:creationId xmlns:a16="http://schemas.microsoft.com/office/drawing/2014/main" id="{DF1FDA8E-934D-404B-B048-10D6B7AC4480}"/>
              </a:ext>
            </a:extLst>
          </p:cNvPr>
          <p:cNvSpPr>
            <a:spLocks noGrp="1"/>
          </p:cNvSpPr>
          <p:nvPr>
            <p:ph type="subTitle" idx="1"/>
          </p:nvPr>
        </p:nvSpPr>
        <p:spPr>
          <a:xfrm>
            <a:off x="1524000" y="4118088"/>
            <a:ext cx="9144000" cy="1393711"/>
          </a:xfrm>
        </p:spPr>
        <p:txBody>
          <a:bodyPr>
            <a:normAutofit/>
          </a:bodyPr>
          <a:lstStyle/>
          <a:p>
            <a:r>
              <a:rPr lang="en-US" sz="4800" b="1" dirty="0"/>
              <a:t>Consequences and reactions</a:t>
            </a:r>
          </a:p>
        </p:txBody>
      </p:sp>
    </p:spTree>
    <p:extLst>
      <p:ext uri="{BB962C8B-B14F-4D97-AF65-F5344CB8AC3E}">
        <p14:creationId xmlns:p14="http://schemas.microsoft.com/office/powerpoint/2010/main" val="25100012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333D39-7383-42F5-83AB-39EDB235F72D}"/>
              </a:ext>
            </a:extLst>
          </p:cNvPr>
          <p:cNvSpPr txBox="1"/>
          <p:nvPr/>
        </p:nvSpPr>
        <p:spPr>
          <a:xfrm>
            <a:off x="6746628" y="1783959"/>
            <a:ext cx="4645250" cy="288911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700" b="1">
                <a:latin typeface="+mj-lt"/>
                <a:ea typeface="+mj-ea"/>
                <a:cs typeface="+mj-cs"/>
              </a:rPr>
              <a:t>Indian Indentured servants on a sugar plantation in Trinidad</a:t>
            </a:r>
          </a:p>
        </p:txBody>
      </p:sp>
      <p:sp>
        <p:nvSpPr>
          <p:cNvPr id="8" name="Freeform: Shape 7">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C70B6F7A-215B-420C-ABF6-1E54E187CA18}"/>
              </a:ext>
            </a:extLst>
          </p:cNvPr>
          <p:cNvPicPr>
            <a:picLocks noChangeAspect="1"/>
          </p:cNvPicPr>
          <p:nvPr/>
        </p:nvPicPr>
        <p:blipFill rotWithShape="1">
          <a:blip r:embed="rId2"/>
          <a:srcRect l="17579" r="20267" b="1"/>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672564072"/>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8A5F5D6-B637-4732-A521-012EB4ED0646}"/>
              </a:ext>
            </a:extLst>
          </p:cNvPr>
          <p:cNvSpPr>
            <a:spLocks noGrp="1"/>
          </p:cNvSpPr>
          <p:nvPr>
            <p:ph type="title"/>
          </p:nvPr>
        </p:nvSpPr>
        <p:spPr/>
        <p:txBody>
          <a:bodyPr/>
          <a:lstStyle/>
          <a:p>
            <a:r>
              <a:rPr lang="en-US" b="1" dirty="0"/>
              <a:t>Ethnic Enclaves</a:t>
            </a:r>
            <a:endParaRPr lang="en-US" dirty="0"/>
          </a:p>
        </p:txBody>
      </p:sp>
      <p:sp>
        <p:nvSpPr>
          <p:cNvPr id="5" name="Text Placeholder 4">
            <a:extLst>
              <a:ext uri="{FF2B5EF4-FFF2-40B4-BE49-F238E27FC236}">
                <a16:creationId xmlns:a16="http://schemas.microsoft.com/office/drawing/2014/main" id="{46ACEFCE-4825-4CA2-9BF8-B3A2FE69633B}"/>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4894515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FD4D64-16F0-491A-B0D5-1A83EACC499D}"/>
              </a:ext>
            </a:extLst>
          </p:cNvPr>
          <p:cNvPicPr>
            <a:picLocks noChangeAspect="1"/>
          </p:cNvPicPr>
          <p:nvPr/>
        </p:nvPicPr>
        <p:blipFill>
          <a:blip r:embed="rId2"/>
          <a:stretch>
            <a:fillRect/>
          </a:stretch>
        </p:blipFill>
        <p:spPr>
          <a:xfrm>
            <a:off x="0" y="960264"/>
            <a:ext cx="14252281" cy="5850318"/>
          </a:xfrm>
          <a:prstGeom prst="rect">
            <a:avLst/>
          </a:prstGeom>
        </p:spPr>
      </p:pic>
      <p:sp>
        <p:nvSpPr>
          <p:cNvPr id="5" name="Title 4">
            <a:extLst>
              <a:ext uri="{FF2B5EF4-FFF2-40B4-BE49-F238E27FC236}">
                <a16:creationId xmlns:a16="http://schemas.microsoft.com/office/drawing/2014/main" id="{B3BD341E-E132-407F-B04F-CADF89E0933F}"/>
              </a:ext>
            </a:extLst>
          </p:cNvPr>
          <p:cNvSpPr>
            <a:spLocks noGrp="1"/>
          </p:cNvSpPr>
          <p:nvPr>
            <p:ph type="title"/>
          </p:nvPr>
        </p:nvSpPr>
        <p:spPr>
          <a:xfrm>
            <a:off x="838200" y="-649357"/>
            <a:ext cx="10598426" cy="2340045"/>
          </a:xfrm>
        </p:spPr>
        <p:txBody>
          <a:bodyPr>
            <a:normAutofit/>
          </a:bodyPr>
          <a:lstStyle/>
          <a:p>
            <a:pPr algn="ctr"/>
            <a:r>
              <a:rPr lang="en-US" sz="2800" b="1" dirty="0"/>
              <a:t>Distribution of Foreign-Born Population, United States. Census office. 11th census, 1890</a:t>
            </a:r>
          </a:p>
        </p:txBody>
      </p:sp>
    </p:spTree>
    <p:extLst>
      <p:ext uri="{BB962C8B-B14F-4D97-AF65-F5344CB8AC3E}">
        <p14:creationId xmlns:p14="http://schemas.microsoft.com/office/powerpoint/2010/main" val="22643556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12" name="Rectangle 7">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3" name="Rectangle 9">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815340" y="683404"/>
            <a:ext cx="1056132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3" name="Picture 2" descr="A group of people standing on a sidewalk&#10;&#10;Description automatically generated">
            <a:extLst>
              <a:ext uri="{FF2B5EF4-FFF2-40B4-BE49-F238E27FC236}">
                <a16:creationId xmlns:a16="http://schemas.microsoft.com/office/drawing/2014/main" id="{5908B648-D541-49AD-9821-2B80FC331A00}"/>
              </a:ext>
            </a:extLst>
          </p:cNvPr>
          <p:cNvPicPr>
            <a:picLocks noChangeAspect="1"/>
          </p:cNvPicPr>
          <p:nvPr/>
        </p:nvPicPr>
        <p:blipFill rotWithShape="1">
          <a:blip r:embed="rId2"/>
          <a:srcRect r="1" b="37400"/>
          <a:stretch/>
        </p:blipFill>
        <p:spPr>
          <a:xfrm rot="21480000">
            <a:off x="1137837" y="1003258"/>
            <a:ext cx="9916327" cy="4764396"/>
          </a:xfrm>
          <a:prstGeom prst="rect">
            <a:avLst/>
          </a:prstGeom>
        </p:spPr>
      </p:pic>
      <p:sp>
        <p:nvSpPr>
          <p:cNvPr id="4" name="TextBox 3">
            <a:extLst>
              <a:ext uri="{FF2B5EF4-FFF2-40B4-BE49-F238E27FC236}">
                <a16:creationId xmlns:a16="http://schemas.microsoft.com/office/drawing/2014/main" id="{ED723F65-4CA1-4C60-8578-F5F8CDF9F547}"/>
              </a:ext>
            </a:extLst>
          </p:cNvPr>
          <p:cNvSpPr txBox="1"/>
          <p:nvPr/>
        </p:nvSpPr>
        <p:spPr>
          <a:xfrm>
            <a:off x="2940147" y="6270156"/>
            <a:ext cx="6760444" cy="461665"/>
          </a:xfrm>
          <a:prstGeom prst="rect">
            <a:avLst/>
          </a:prstGeom>
          <a:noFill/>
        </p:spPr>
        <p:txBody>
          <a:bodyPr wrap="square" rtlCol="0">
            <a:spAutoFit/>
          </a:bodyPr>
          <a:lstStyle/>
          <a:p>
            <a:r>
              <a:rPr lang="en-US" sz="2400" b="1" dirty="0"/>
              <a:t>Children in San Francisco’s Chinatown, around 1900</a:t>
            </a:r>
          </a:p>
        </p:txBody>
      </p:sp>
    </p:spTree>
    <p:extLst>
      <p:ext uri="{BB962C8B-B14F-4D97-AF65-F5344CB8AC3E}">
        <p14:creationId xmlns:p14="http://schemas.microsoft.com/office/powerpoint/2010/main" val="10693671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9" name="Rectangle 8">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815340" y="683404"/>
            <a:ext cx="1056132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2" name="Picture 1">
            <a:extLst>
              <a:ext uri="{FF2B5EF4-FFF2-40B4-BE49-F238E27FC236}">
                <a16:creationId xmlns:a16="http://schemas.microsoft.com/office/drawing/2014/main" id="{22FD669E-E37B-4BCF-A2BE-E7FB3F6A8C52}"/>
              </a:ext>
            </a:extLst>
          </p:cNvPr>
          <p:cNvPicPr>
            <a:picLocks noChangeAspect="1"/>
          </p:cNvPicPr>
          <p:nvPr/>
        </p:nvPicPr>
        <p:blipFill rotWithShape="1">
          <a:blip r:embed="rId2"/>
          <a:srcRect t="21365" r="1" b="5002"/>
          <a:stretch/>
        </p:blipFill>
        <p:spPr>
          <a:xfrm rot="21480000">
            <a:off x="1137836" y="1003258"/>
            <a:ext cx="9916327" cy="4764396"/>
          </a:xfrm>
          <a:prstGeom prst="rect">
            <a:avLst/>
          </a:prstGeom>
        </p:spPr>
      </p:pic>
      <p:sp>
        <p:nvSpPr>
          <p:cNvPr id="3" name="TextBox 2">
            <a:extLst>
              <a:ext uri="{FF2B5EF4-FFF2-40B4-BE49-F238E27FC236}">
                <a16:creationId xmlns:a16="http://schemas.microsoft.com/office/drawing/2014/main" id="{7415F8A8-5470-44DA-96A9-4E57C90C4CA8}"/>
              </a:ext>
            </a:extLst>
          </p:cNvPr>
          <p:cNvSpPr txBox="1"/>
          <p:nvPr/>
        </p:nvSpPr>
        <p:spPr>
          <a:xfrm>
            <a:off x="3773200" y="6270155"/>
            <a:ext cx="7120088" cy="523220"/>
          </a:xfrm>
          <a:prstGeom prst="rect">
            <a:avLst/>
          </a:prstGeom>
          <a:noFill/>
        </p:spPr>
        <p:txBody>
          <a:bodyPr wrap="square" rtlCol="0">
            <a:spAutoFit/>
          </a:bodyPr>
          <a:lstStyle/>
          <a:p>
            <a:r>
              <a:rPr lang="en-US" sz="2800" b="1" dirty="0"/>
              <a:t>Opium den in Chinatown, New York, 1926</a:t>
            </a:r>
          </a:p>
        </p:txBody>
      </p:sp>
    </p:spTree>
    <p:extLst>
      <p:ext uri="{BB962C8B-B14F-4D97-AF65-F5344CB8AC3E}">
        <p14:creationId xmlns:p14="http://schemas.microsoft.com/office/powerpoint/2010/main" val="18933268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9" name="Rectangle 8">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815340" y="683404"/>
            <a:ext cx="1056132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2" name="Picture 1" descr="A group of people walking on a city street&#10;&#10;Description automatically generated">
            <a:extLst>
              <a:ext uri="{FF2B5EF4-FFF2-40B4-BE49-F238E27FC236}">
                <a16:creationId xmlns:a16="http://schemas.microsoft.com/office/drawing/2014/main" id="{8267A8B5-8FC2-4D41-9C24-FB1FA5AAED96}"/>
              </a:ext>
            </a:extLst>
          </p:cNvPr>
          <p:cNvPicPr>
            <a:picLocks noChangeAspect="1"/>
          </p:cNvPicPr>
          <p:nvPr/>
        </p:nvPicPr>
        <p:blipFill rotWithShape="1">
          <a:blip r:embed="rId2"/>
          <a:srcRect t="24274" r="1" b="15480"/>
          <a:stretch/>
        </p:blipFill>
        <p:spPr>
          <a:xfrm rot="21480000">
            <a:off x="1137837" y="1003258"/>
            <a:ext cx="9916327" cy="4764396"/>
          </a:xfrm>
          <a:prstGeom prst="rect">
            <a:avLst/>
          </a:prstGeom>
        </p:spPr>
      </p:pic>
      <p:sp>
        <p:nvSpPr>
          <p:cNvPr id="3" name="TextBox 2">
            <a:extLst>
              <a:ext uri="{FF2B5EF4-FFF2-40B4-BE49-F238E27FC236}">
                <a16:creationId xmlns:a16="http://schemas.microsoft.com/office/drawing/2014/main" id="{000D3A00-96FD-4309-A2C3-26C36107D06D}"/>
              </a:ext>
            </a:extLst>
          </p:cNvPr>
          <p:cNvSpPr txBox="1"/>
          <p:nvPr/>
        </p:nvSpPr>
        <p:spPr>
          <a:xfrm>
            <a:off x="1868557" y="6400800"/>
            <a:ext cx="8918713" cy="369332"/>
          </a:xfrm>
          <a:prstGeom prst="rect">
            <a:avLst/>
          </a:prstGeom>
          <a:noFill/>
        </p:spPr>
        <p:txBody>
          <a:bodyPr wrap="square" rtlCol="0">
            <a:spAutoFit/>
          </a:bodyPr>
          <a:lstStyle/>
          <a:p>
            <a:pPr fontAlgn="base"/>
            <a:r>
              <a:rPr lang="en-US" b="1" dirty="0"/>
              <a:t>“Not a word of English is heard — only a rough, guttural Italian” Little Italy, New York, 1898</a:t>
            </a:r>
          </a:p>
        </p:txBody>
      </p:sp>
    </p:spTree>
    <p:extLst>
      <p:ext uri="{BB962C8B-B14F-4D97-AF65-F5344CB8AC3E}">
        <p14:creationId xmlns:p14="http://schemas.microsoft.com/office/powerpoint/2010/main" val="6155299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99B70-AE49-4D92-8914-2D1F00B04AC5}"/>
              </a:ext>
            </a:extLst>
          </p:cNvPr>
          <p:cNvSpPr>
            <a:spLocks noGrp="1"/>
          </p:cNvSpPr>
          <p:nvPr>
            <p:ph type="title"/>
          </p:nvPr>
        </p:nvSpPr>
        <p:spPr>
          <a:xfrm>
            <a:off x="838200" y="365125"/>
            <a:ext cx="10515600" cy="1325563"/>
          </a:xfrm>
        </p:spPr>
        <p:txBody>
          <a:bodyPr>
            <a:normAutofit/>
          </a:bodyPr>
          <a:lstStyle/>
          <a:p>
            <a:r>
              <a:rPr lang="en-US" dirty="0"/>
              <a:t>New York’s Little Italy Described In 1898</a:t>
            </a:r>
            <a:br>
              <a:rPr lang="en-US" dirty="0"/>
            </a:br>
            <a:endParaRPr lang="en-US" dirty="0"/>
          </a:p>
        </p:txBody>
      </p:sp>
      <p:sp>
        <p:nvSpPr>
          <p:cNvPr id="3" name="Content Placeholder 2">
            <a:extLst>
              <a:ext uri="{FF2B5EF4-FFF2-40B4-BE49-F238E27FC236}">
                <a16:creationId xmlns:a16="http://schemas.microsoft.com/office/drawing/2014/main" id="{EDC66F6E-748B-4B3C-AD3D-2D19CD5E45C6}"/>
              </a:ext>
            </a:extLst>
          </p:cNvPr>
          <p:cNvSpPr>
            <a:spLocks noGrp="1"/>
          </p:cNvSpPr>
          <p:nvPr>
            <p:ph idx="1"/>
          </p:nvPr>
        </p:nvSpPr>
        <p:spPr>
          <a:xfrm>
            <a:off x="450574" y="1338470"/>
            <a:ext cx="5403110" cy="5259278"/>
          </a:xfrm>
        </p:spPr>
        <p:txBody>
          <a:bodyPr>
            <a:normAutofit/>
          </a:bodyPr>
          <a:lstStyle/>
          <a:p>
            <a:pPr marL="0" indent="0">
              <a:buNone/>
            </a:pPr>
            <a:r>
              <a:rPr lang="en-US" sz="2000" i="1" dirty="0"/>
              <a:t>Mulberry St., here at its southern end, is narrow, dark, and dirty. Six-story tenements, whose unwashed windows scarcely disclose any evidence of the lamp-light within, rise in a solid wall on either hand. Their first floors are occupied by shops of various kinds—all dark now, but blurs of red and yellow light at each corner, and once or twice in the middle, of every block, show that the saloons are still open. …”It is not much after ten o’clock, and plenty of people are in the street; if it be one of the hot summer evenings, everybody is out, half of them asleep on the trucks, or in door-steps, or on the cellar doors, where the mothers have brought pillows, or maybe a mattress, for their children to lie upon; and there they will sleep all night rather than stifle inside those awful hives of neglected humanity.”</a:t>
            </a:r>
            <a:endParaRPr lang="en-US" sz="2000" dirty="0"/>
          </a:p>
        </p:txBody>
      </p:sp>
      <p:pic>
        <p:nvPicPr>
          <p:cNvPr id="4" name="Picture 3">
            <a:extLst>
              <a:ext uri="{FF2B5EF4-FFF2-40B4-BE49-F238E27FC236}">
                <a16:creationId xmlns:a16="http://schemas.microsoft.com/office/drawing/2014/main" id="{3E565A02-5CDA-48C6-8190-E8178FD22569}"/>
              </a:ext>
            </a:extLst>
          </p:cNvPr>
          <p:cNvPicPr>
            <a:picLocks noChangeAspect="1"/>
          </p:cNvPicPr>
          <p:nvPr/>
        </p:nvPicPr>
        <p:blipFill rotWithShape="1">
          <a:blip r:embed="rId2"/>
          <a:srcRect r="16275" b="-2"/>
          <a:stretch/>
        </p:blipFill>
        <p:spPr>
          <a:xfrm>
            <a:off x="6338318" y="1519968"/>
            <a:ext cx="5074070" cy="4272681"/>
          </a:xfrm>
          <a:prstGeom prst="rect">
            <a:avLst/>
          </a:prstGeom>
        </p:spPr>
      </p:pic>
    </p:spTree>
    <p:extLst>
      <p:ext uri="{BB962C8B-B14F-4D97-AF65-F5344CB8AC3E}">
        <p14:creationId xmlns:p14="http://schemas.microsoft.com/office/powerpoint/2010/main" val="241292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7059A21-202D-4368-B224-A64ED8CBAD3C}"/>
              </a:ext>
            </a:extLst>
          </p:cNvPr>
          <p:cNvSpPr>
            <a:spLocks noGrp="1"/>
          </p:cNvSpPr>
          <p:nvPr>
            <p:ph type="title"/>
          </p:nvPr>
        </p:nvSpPr>
        <p:spPr/>
        <p:txBody>
          <a:bodyPr/>
          <a:lstStyle/>
          <a:p>
            <a:r>
              <a:rPr lang="en-US" b="1" dirty="0"/>
              <a:t>Ethnic and Racial Prejudice</a:t>
            </a:r>
            <a:endParaRPr lang="en-US" dirty="0"/>
          </a:p>
        </p:txBody>
      </p:sp>
      <p:sp>
        <p:nvSpPr>
          <p:cNvPr id="4" name="Text Placeholder 3">
            <a:extLst>
              <a:ext uri="{FF2B5EF4-FFF2-40B4-BE49-F238E27FC236}">
                <a16:creationId xmlns:a16="http://schemas.microsoft.com/office/drawing/2014/main" id="{23A35AF9-E838-425A-A4B0-3AE9ED28459C}"/>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2525282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F86E6-5C47-4FDF-BEA2-90F56E63A019}"/>
              </a:ext>
            </a:extLst>
          </p:cNvPr>
          <p:cNvSpPr>
            <a:spLocks noGrp="1"/>
          </p:cNvSpPr>
          <p:nvPr>
            <p:ph type="title"/>
          </p:nvPr>
        </p:nvSpPr>
        <p:spPr>
          <a:xfrm>
            <a:off x="838199" y="-583095"/>
            <a:ext cx="10532165" cy="2273784"/>
          </a:xfrm>
        </p:spPr>
        <p:txBody>
          <a:bodyPr>
            <a:normAutofit/>
          </a:bodyPr>
          <a:lstStyle/>
          <a:p>
            <a:pPr algn="ctr"/>
            <a:r>
              <a:rPr lang="en-US" sz="2800" b="1" dirty="0"/>
              <a:t>Cartoon from the Enlightened American Statesman commenting on the Chinese Exclusion Act, 1882</a:t>
            </a:r>
          </a:p>
        </p:txBody>
      </p:sp>
      <p:pic>
        <p:nvPicPr>
          <p:cNvPr id="3" name="Picture 2">
            <a:extLst>
              <a:ext uri="{FF2B5EF4-FFF2-40B4-BE49-F238E27FC236}">
                <a16:creationId xmlns:a16="http://schemas.microsoft.com/office/drawing/2014/main" id="{B1DDA602-D962-4B2A-BBB5-1FE85818BD9E}"/>
              </a:ext>
            </a:extLst>
          </p:cNvPr>
          <p:cNvPicPr/>
          <p:nvPr/>
        </p:nvPicPr>
        <p:blipFill>
          <a:blip r:embed="rId2"/>
          <a:stretch>
            <a:fillRect/>
          </a:stretch>
        </p:blipFill>
        <p:spPr>
          <a:xfrm>
            <a:off x="3445565" y="951575"/>
            <a:ext cx="5041486" cy="5906425"/>
          </a:xfrm>
          <a:prstGeom prst="rect">
            <a:avLst/>
          </a:prstGeom>
        </p:spPr>
      </p:pic>
    </p:spTree>
    <p:extLst>
      <p:ext uri="{BB962C8B-B14F-4D97-AF65-F5344CB8AC3E}">
        <p14:creationId xmlns:p14="http://schemas.microsoft.com/office/powerpoint/2010/main" val="29676313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4BFDA-1173-4CDF-B396-EDB826C26362}"/>
              </a:ext>
            </a:extLst>
          </p:cNvPr>
          <p:cNvSpPr>
            <a:spLocks noGrp="1"/>
          </p:cNvSpPr>
          <p:nvPr>
            <p:ph type="title"/>
          </p:nvPr>
        </p:nvSpPr>
        <p:spPr>
          <a:xfrm>
            <a:off x="112541" y="365125"/>
            <a:ext cx="11901267" cy="1325563"/>
          </a:xfrm>
        </p:spPr>
        <p:txBody>
          <a:bodyPr>
            <a:normAutofit fontScale="90000"/>
          </a:bodyPr>
          <a:lstStyle/>
          <a:p>
            <a:pPr algn="ctr"/>
            <a:r>
              <a:rPr lang="en-US" sz="3600" b="1" dirty="0"/>
              <a:t>Anti-immigration cartoon with Victoria urging the Australian federation to rid itself of the “Chinese pest,” </a:t>
            </a:r>
            <a:r>
              <a:rPr lang="en-US" sz="3600" b="1" i="1" dirty="0"/>
              <a:t>Melbourne Punch</a:t>
            </a:r>
            <a:r>
              <a:rPr lang="en-US" sz="3600" b="1" dirty="0"/>
              <a:t>, 1888.</a:t>
            </a:r>
            <a:br>
              <a:rPr lang="en-US" dirty="0"/>
            </a:br>
            <a:endParaRPr lang="en-US" dirty="0"/>
          </a:p>
        </p:txBody>
      </p:sp>
      <p:pic>
        <p:nvPicPr>
          <p:cNvPr id="5" name="Picture 4">
            <a:extLst>
              <a:ext uri="{FF2B5EF4-FFF2-40B4-BE49-F238E27FC236}">
                <a16:creationId xmlns:a16="http://schemas.microsoft.com/office/drawing/2014/main" id="{39D3A9EB-F680-426E-B6C5-B3CC5443AC46}"/>
              </a:ext>
            </a:extLst>
          </p:cNvPr>
          <p:cNvPicPr>
            <a:picLocks noChangeAspect="1"/>
          </p:cNvPicPr>
          <p:nvPr/>
        </p:nvPicPr>
        <p:blipFill>
          <a:blip r:embed="rId2"/>
          <a:stretch>
            <a:fillRect/>
          </a:stretch>
        </p:blipFill>
        <p:spPr>
          <a:xfrm>
            <a:off x="2194794" y="1228040"/>
            <a:ext cx="7802412" cy="5454113"/>
          </a:xfrm>
          <a:prstGeom prst="rect">
            <a:avLst/>
          </a:prstGeom>
        </p:spPr>
      </p:pic>
    </p:spTree>
    <p:extLst>
      <p:ext uri="{BB962C8B-B14F-4D97-AF65-F5344CB8AC3E}">
        <p14:creationId xmlns:p14="http://schemas.microsoft.com/office/powerpoint/2010/main" val="5650471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1F212-78BD-4B25-9587-C5CCFA3014B9}"/>
              </a:ext>
            </a:extLst>
          </p:cNvPr>
          <p:cNvSpPr>
            <a:spLocks noGrp="1"/>
          </p:cNvSpPr>
          <p:nvPr>
            <p:ph type="title"/>
          </p:nvPr>
        </p:nvSpPr>
        <p:spPr/>
        <p:txBody>
          <a:bodyPr>
            <a:normAutofit/>
          </a:bodyPr>
          <a:lstStyle/>
          <a:p>
            <a:r>
              <a:rPr lang="en-US" b="1" dirty="0"/>
              <a:t>Key Concept : Global Migration: 1750-1900</a:t>
            </a:r>
            <a:br>
              <a:rPr lang="en-US" dirty="0"/>
            </a:br>
            <a:endParaRPr lang="en-US" dirty="0"/>
          </a:p>
        </p:txBody>
      </p:sp>
      <p:sp>
        <p:nvSpPr>
          <p:cNvPr id="3" name="Content Placeholder 2">
            <a:extLst>
              <a:ext uri="{FF2B5EF4-FFF2-40B4-BE49-F238E27FC236}">
                <a16:creationId xmlns:a16="http://schemas.microsoft.com/office/drawing/2014/main" id="{DA5472BC-C4C7-44AA-A4CD-4F48F158A5A6}"/>
              </a:ext>
            </a:extLst>
          </p:cNvPr>
          <p:cNvSpPr>
            <a:spLocks noGrp="1"/>
          </p:cNvSpPr>
          <p:nvPr>
            <p:ph idx="1"/>
          </p:nvPr>
        </p:nvSpPr>
        <p:spPr>
          <a:xfrm>
            <a:off x="838200" y="1336431"/>
            <a:ext cx="10515600" cy="5156444"/>
          </a:xfrm>
        </p:spPr>
        <p:txBody>
          <a:bodyPr>
            <a:normAutofit/>
          </a:bodyPr>
          <a:lstStyle/>
          <a:p>
            <a:r>
              <a:rPr lang="en-US" dirty="0"/>
              <a:t>Migration patterns changed dramatically throughout this period, and the </a:t>
            </a:r>
            <a:r>
              <a:rPr lang="en-US" b="1" dirty="0"/>
              <a:t>numbers of migrants increased significantly</a:t>
            </a:r>
            <a:r>
              <a:rPr lang="en-US" dirty="0"/>
              <a:t>.</a:t>
            </a:r>
          </a:p>
          <a:p>
            <a:r>
              <a:rPr lang="en-US" dirty="0"/>
              <a:t>These changes were closely </a:t>
            </a:r>
            <a:r>
              <a:rPr lang="en-US" b="1" dirty="0"/>
              <a:t>connected to the development of transoceanic empires and a global capitalist economy</a:t>
            </a:r>
            <a:r>
              <a:rPr lang="en-US" dirty="0"/>
              <a:t>. </a:t>
            </a:r>
          </a:p>
          <a:p>
            <a:r>
              <a:rPr lang="en-US" dirty="0"/>
              <a:t>In some cases, people </a:t>
            </a:r>
            <a:r>
              <a:rPr lang="en-US" b="1" dirty="0"/>
              <a:t>benefited economically from migration</a:t>
            </a:r>
            <a:r>
              <a:rPr lang="en-US" dirty="0"/>
              <a:t>, while other people were seen simply as </a:t>
            </a:r>
            <a:r>
              <a:rPr lang="en-US" b="1" dirty="0"/>
              <a:t>commodities to be transported</a:t>
            </a:r>
            <a:r>
              <a:rPr lang="en-US" dirty="0"/>
              <a:t>. </a:t>
            </a:r>
          </a:p>
          <a:p>
            <a:r>
              <a:rPr lang="en-US" dirty="0"/>
              <a:t>In both cases, migration produced dramatically different societies for both sending and receiving societies and presented challenges to governments in fostering national identities and regulating the flow of people.</a:t>
            </a:r>
          </a:p>
          <a:p>
            <a:pPr marL="0" indent="0">
              <a:buNone/>
            </a:pPr>
            <a:r>
              <a:rPr lang="en-US" dirty="0"/>
              <a:t> </a:t>
            </a:r>
          </a:p>
          <a:p>
            <a:endParaRPr lang="en-US" dirty="0"/>
          </a:p>
        </p:txBody>
      </p:sp>
    </p:spTree>
    <p:extLst>
      <p:ext uri="{BB962C8B-B14F-4D97-AF65-F5344CB8AC3E}">
        <p14:creationId xmlns:p14="http://schemas.microsoft.com/office/powerpoint/2010/main" val="28400787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25E8423-2E42-49B1-9BD0-C1429A8FCAB3}"/>
              </a:ext>
            </a:extLst>
          </p:cNvPr>
          <p:cNvSpPr>
            <a:spLocks noGrp="1"/>
          </p:cNvSpPr>
          <p:nvPr>
            <p:ph type="title"/>
          </p:nvPr>
        </p:nvSpPr>
        <p:spPr/>
        <p:txBody>
          <a:bodyPr>
            <a:normAutofit fontScale="90000"/>
          </a:bodyPr>
          <a:lstStyle/>
          <a:p>
            <a:r>
              <a:rPr lang="en-US" sz="3100" b="1" dirty="0"/>
              <a:t>The influential Encyclopedia Britannica reflected the ‘wisdom’ common among English-speaking Australians, 1890</a:t>
            </a:r>
            <a:br>
              <a:rPr lang="en-US" dirty="0"/>
            </a:br>
            <a:endParaRPr lang="en-US" dirty="0"/>
          </a:p>
        </p:txBody>
      </p:sp>
      <p:sp>
        <p:nvSpPr>
          <p:cNvPr id="4" name="Content Placeholder 3">
            <a:extLst>
              <a:ext uri="{FF2B5EF4-FFF2-40B4-BE49-F238E27FC236}">
                <a16:creationId xmlns:a16="http://schemas.microsoft.com/office/drawing/2014/main" id="{6AA29585-E4EC-4A84-B94F-8DE1A95A7302}"/>
              </a:ext>
            </a:extLst>
          </p:cNvPr>
          <p:cNvSpPr>
            <a:spLocks noGrp="1"/>
          </p:cNvSpPr>
          <p:nvPr>
            <p:ph idx="1"/>
          </p:nvPr>
        </p:nvSpPr>
        <p:spPr/>
        <p:txBody>
          <a:bodyPr/>
          <a:lstStyle/>
          <a:p>
            <a:r>
              <a:rPr lang="en-US" dirty="0"/>
              <a:t>A Chinaman is cold, cunning and distrustful; always ready to take advantage of those he had to deal with; is extremely covetous and deceitful, quarrelsome, vindictive, but timid and dastardly. A Chinaman in office is a strange compound of insolence and meanness... (with) a total disregard for the truth.</a:t>
            </a:r>
          </a:p>
          <a:p>
            <a:endParaRPr lang="en-US" dirty="0"/>
          </a:p>
        </p:txBody>
      </p:sp>
    </p:spTree>
    <p:extLst>
      <p:ext uri="{BB962C8B-B14F-4D97-AF65-F5344CB8AC3E}">
        <p14:creationId xmlns:p14="http://schemas.microsoft.com/office/powerpoint/2010/main" val="1882224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0F627-17DD-437D-8B3B-E6BB2D84C58D}"/>
              </a:ext>
            </a:extLst>
          </p:cNvPr>
          <p:cNvSpPr>
            <a:spLocks noGrp="1"/>
          </p:cNvSpPr>
          <p:nvPr>
            <p:ph type="title"/>
          </p:nvPr>
        </p:nvSpPr>
        <p:spPr>
          <a:xfrm>
            <a:off x="6109498" y="-689113"/>
            <a:ext cx="5525911" cy="3135587"/>
          </a:xfrm>
        </p:spPr>
        <p:txBody>
          <a:bodyPr>
            <a:normAutofit/>
          </a:bodyPr>
          <a:lstStyle/>
          <a:p>
            <a:r>
              <a:rPr lang="en-US" sz="4100" dirty="0"/>
              <a:t>New Orleans lynchings</a:t>
            </a:r>
            <a:br>
              <a:rPr lang="en-US" sz="4100" dirty="0"/>
            </a:br>
            <a:endParaRPr lang="en-US" sz="4100" dirty="0"/>
          </a:p>
        </p:txBody>
      </p:sp>
      <p:sp>
        <p:nvSpPr>
          <p:cNvPr id="9" name="Freeform 6">
            <a:extLst>
              <a:ext uri="{FF2B5EF4-FFF2-40B4-BE49-F238E27FC236}">
                <a16:creationId xmlns:a16="http://schemas.microsoft.com/office/drawing/2014/main" id="{B6C29DB0-17E9-42FF-986E-0B7F493F4D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199584"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rgbClr val="4C4C4C"/>
          </a:solidFill>
          <a:ln w="0">
            <a:no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6">
            <a:extLst>
              <a:ext uri="{FF2B5EF4-FFF2-40B4-BE49-F238E27FC236}">
                <a16:creationId xmlns:a16="http://schemas.microsoft.com/office/drawing/2014/main" id="{115AD956-A5B6-4760-B8B2-11E2DF6B02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rgbClr val="4C4C4C"/>
          </a:solidFill>
          <a:ln w="0">
            <a:noFill/>
            <a:prstDash val="solid"/>
            <a:round/>
            <a:headEnd/>
            <a:tailEnd/>
          </a:ln>
        </p:spPr>
      </p:sp>
      <p:pic>
        <p:nvPicPr>
          <p:cNvPr id="4" name="Picture 3">
            <a:extLst>
              <a:ext uri="{FF2B5EF4-FFF2-40B4-BE49-F238E27FC236}">
                <a16:creationId xmlns:a16="http://schemas.microsoft.com/office/drawing/2014/main" id="{0A5680F3-221D-4AF5-82CE-265CD3E898B7}"/>
              </a:ext>
            </a:extLst>
          </p:cNvPr>
          <p:cNvPicPr>
            <a:picLocks noChangeAspect="1"/>
          </p:cNvPicPr>
          <p:nvPr/>
        </p:nvPicPr>
        <p:blipFill>
          <a:blip r:embed="rId2"/>
          <a:stretch>
            <a:fillRect/>
          </a:stretch>
        </p:blipFill>
        <p:spPr>
          <a:xfrm>
            <a:off x="757290" y="365078"/>
            <a:ext cx="4717307" cy="6127843"/>
          </a:xfrm>
          <a:prstGeom prst="rect">
            <a:avLst/>
          </a:prstGeom>
        </p:spPr>
      </p:pic>
      <p:sp>
        <p:nvSpPr>
          <p:cNvPr id="3" name="Content Placeholder 2">
            <a:extLst>
              <a:ext uri="{FF2B5EF4-FFF2-40B4-BE49-F238E27FC236}">
                <a16:creationId xmlns:a16="http://schemas.microsoft.com/office/drawing/2014/main" id="{67B8444B-3F5B-40F0-BA31-BE286104893F}"/>
              </a:ext>
            </a:extLst>
          </p:cNvPr>
          <p:cNvSpPr>
            <a:spLocks noGrp="1"/>
          </p:cNvSpPr>
          <p:nvPr>
            <p:ph idx="1"/>
          </p:nvPr>
        </p:nvSpPr>
        <p:spPr>
          <a:xfrm>
            <a:off x="5618923" y="914401"/>
            <a:ext cx="6321286" cy="5262562"/>
          </a:xfrm>
        </p:spPr>
        <p:txBody>
          <a:bodyPr>
            <a:noAutofit/>
          </a:bodyPr>
          <a:lstStyle/>
          <a:p>
            <a:r>
              <a:rPr lang="en-US" sz="2000" dirty="0"/>
              <a:t>In the 1890s, thousands of Italians arrived in New Orleans each year. Many settled in the French Quarter, which by the early 20th century became known as "Little Sicily."</a:t>
            </a:r>
          </a:p>
          <a:p>
            <a:r>
              <a:rPr lang="en-US" sz="2000" dirty="0"/>
              <a:t>The mayor complained that the city had become attractive to "...the worst classes of Europe: Southern Italians and Sicilians...the most idle, vicious, and worthless people among us." He claimed they were "filthy in their persons and homes" and blamed them for the spread of disease, concluding that they were "without courage, honor, truth, pride, religion, or any quality that goes to make a good citizen."</a:t>
            </a:r>
          </a:p>
          <a:p>
            <a:r>
              <a:rPr lang="en-US" sz="2000" dirty="0"/>
              <a:t>The March 14, 1891, New Orleans lynchings killed 11 Italian Americans in New Orleans for their alleged role in the murder of police chief David Hennessy after some of them had been acquitted at trial. It was one of the largest single mass lynchings in U.S. history</a:t>
            </a:r>
          </a:p>
        </p:txBody>
      </p:sp>
    </p:spTree>
    <p:extLst>
      <p:ext uri="{BB962C8B-B14F-4D97-AF65-F5344CB8AC3E}">
        <p14:creationId xmlns:p14="http://schemas.microsoft.com/office/powerpoint/2010/main" val="941501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743F9-0717-438C-8C63-CCD05E807619}"/>
              </a:ext>
            </a:extLst>
          </p:cNvPr>
          <p:cNvSpPr>
            <a:spLocks noGrp="1"/>
          </p:cNvSpPr>
          <p:nvPr>
            <p:ph type="title"/>
          </p:nvPr>
        </p:nvSpPr>
        <p:spPr/>
        <p:txBody>
          <a:bodyPr/>
          <a:lstStyle/>
          <a:p>
            <a:r>
              <a:rPr lang="en-US" b="1" dirty="0"/>
              <a:t>I. Changes in Demography </a:t>
            </a:r>
            <a:endParaRPr lang="en-US" dirty="0"/>
          </a:p>
        </p:txBody>
      </p:sp>
      <p:sp>
        <p:nvSpPr>
          <p:cNvPr id="3" name="Content Placeholder 2">
            <a:extLst>
              <a:ext uri="{FF2B5EF4-FFF2-40B4-BE49-F238E27FC236}">
                <a16:creationId xmlns:a16="http://schemas.microsoft.com/office/drawing/2014/main" id="{A9FD09C2-FB43-415A-A6DA-12B585739D57}"/>
              </a:ext>
            </a:extLst>
          </p:cNvPr>
          <p:cNvSpPr>
            <a:spLocks noGrp="1"/>
          </p:cNvSpPr>
          <p:nvPr>
            <p:ph idx="1"/>
          </p:nvPr>
        </p:nvSpPr>
        <p:spPr/>
        <p:txBody>
          <a:bodyPr/>
          <a:lstStyle/>
          <a:p>
            <a:pPr marL="0" indent="0">
              <a:buNone/>
            </a:pPr>
            <a:r>
              <a:rPr lang="en-US" b="1" dirty="0"/>
              <a:t>Migration was influenced by both industrialized and un-industrialized production, and presented challenges to existing patterns of living.</a:t>
            </a:r>
            <a:endParaRPr lang="en-US" dirty="0"/>
          </a:p>
          <a:p>
            <a:pPr lvl="1"/>
            <a:r>
              <a:rPr lang="en-US" dirty="0"/>
              <a:t>A.     Changes in food production and improved medical conditions contributed to a significant </a:t>
            </a:r>
            <a:r>
              <a:rPr lang="en-US" b="1" dirty="0"/>
              <a:t>global rise in population.</a:t>
            </a:r>
            <a:endParaRPr lang="en-US" dirty="0"/>
          </a:p>
          <a:p>
            <a:pPr lvl="1"/>
            <a:r>
              <a:rPr lang="en-US" dirty="0"/>
              <a:t>B.      Because of the nature of the new modes of transportation, both internal and external migrants </a:t>
            </a:r>
            <a:r>
              <a:rPr lang="en-US" b="1" dirty="0"/>
              <a:t>increasingly relocated to cities</a:t>
            </a:r>
            <a:r>
              <a:rPr lang="en-US" dirty="0"/>
              <a:t>. This pattern contributed to the significant global </a:t>
            </a:r>
            <a:r>
              <a:rPr lang="en-US" b="1" dirty="0"/>
              <a:t>urbanization</a:t>
            </a:r>
            <a:r>
              <a:rPr lang="en-US" dirty="0"/>
              <a:t> of the nineteenth century.</a:t>
            </a:r>
          </a:p>
          <a:p>
            <a:endParaRPr lang="en-US" dirty="0"/>
          </a:p>
        </p:txBody>
      </p:sp>
    </p:spTree>
    <p:extLst>
      <p:ext uri="{BB962C8B-B14F-4D97-AF65-F5344CB8AC3E}">
        <p14:creationId xmlns:p14="http://schemas.microsoft.com/office/powerpoint/2010/main" val="5790490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D69F8-14E9-4384-8BF0-51D0EF6B528D}"/>
              </a:ext>
            </a:extLst>
          </p:cNvPr>
          <p:cNvSpPr>
            <a:spLocks noGrp="1"/>
          </p:cNvSpPr>
          <p:nvPr>
            <p:ph type="title"/>
          </p:nvPr>
        </p:nvSpPr>
        <p:spPr/>
        <p:txBody>
          <a:bodyPr/>
          <a:lstStyle/>
          <a:p>
            <a:r>
              <a:rPr lang="en-US" b="1" dirty="0"/>
              <a:t>II. Reasons for Migration</a:t>
            </a:r>
          </a:p>
        </p:txBody>
      </p:sp>
      <p:sp>
        <p:nvSpPr>
          <p:cNvPr id="3" name="Content Placeholder 2">
            <a:extLst>
              <a:ext uri="{FF2B5EF4-FFF2-40B4-BE49-F238E27FC236}">
                <a16:creationId xmlns:a16="http://schemas.microsoft.com/office/drawing/2014/main" id="{2521CCEF-7C2A-4183-8B3A-DF3FEF075A64}"/>
              </a:ext>
            </a:extLst>
          </p:cNvPr>
          <p:cNvSpPr>
            <a:spLocks noGrp="1"/>
          </p:cNvSpPr>
          <p:nvPr>
            <p:ph idx="1"/>
          </p:nvPr>
        </p:nvSpPr>
        <p:spPr/>
        <p:txBody>
          <a:bodyPr>
            <a:normAutofit fontScale="92500" lnSpcReduction="10000"/>
          </a:bodyPr>
          <a:lstStyle/>
          <a:p>
            <a:r>
              <a:rPr lang="en-US" dirty="0"/>
              <a:t>A.     Many individuals chose freely to relocate, often in search of work.</a:t>
            </a:r>
          </a:p>
          <a:p>
            <a:r>
              <a:rPr lang="en-US" dirty="0"/>
              <a:t>B.      The new global capitalist economy continued to rely on </a:t>
            </a:r>
            <a:r>
              <a:rPr lang="en-US" b="1" dirty="0"/>
              <a:t>coerced and semi-coerced labor migration</a:t>
            </a:r>
            <a:r>
              <a:rPr lang="en-US" dirty="0"/>
              <a:t>.</a:t>
            </a:r>
          </a:p>
          <a:p>
            <a:r>
              <a:rPr lang="en-US" dirty="0"/>
              <a:t>Examples of </a:t>
            </a:r>
            <a:r>
              <a:rPr lang="en-US" b="1" dirty="0"/>
              <a:t>coerced and semi-coerced labor migration</a:t>
            </a:r>
            <a:r>
              <a:rPr lang="en-US" dirty="0"/>
              <a:t>:</a:t>
            </a:r>
          </a:p>
          <a:p>
            <a:pPr marL="0" indent="0">
              <a:buNone/>
            </a:pPr>
            <a:r>
              <a:rPr lang="en-US" dirty="0"/>
              <a:t>	• </a:t>
            </a:r>
            <a:r>
              <a:rPr lang="en-US" b="1" dirty="0"/>
              <a:t>Slavery</a:t>
            </a:r>
            <a:r>
              <a:rPr lang="en-US" dirty="0"/>
              <a:t> (Trans-Atlantic trade ended legally in 1802, but shipments 	continued illegally until 1867)</a:t>
            </a:r>
          </a:p>
          <a:p>
            <a:pPr marL="0" indent="0">
              <a:buNone/>
            </a:pPr>
            <a:r>
              <a:rPr lang="en-US" dirty="0"/>
              <a:t>	• Chinese and Indian </a:t>
            </a:r>
            <a:r>
              <a:rPr lang="en-US" b="1" dirty="0"/>
              <a:t>indentured servitude</a:t>
            </a:r>
            <a:endParaRPr lang="en-US" dirty="0"/>
          </a:p>
          <a:p>
            <a:pPr marL="0" indent="0">
              <a:buNone/>
            </a:pPr>
            <a:r>
              <a:rPr lang="en-US" dirty="0"/>
              <a:t>	• </a:t>
            </a:r>
            <a:r>
              <a:rPr lang="en-US" b="1" dirty="0"/>
              <a:t>Convict labor</a:t>
            </a:r>
            <a:endParaRPr lang="en-US" dirty="0"/>
          </a:p>
          <a:p>
            <a:r>
              <a:rPr lang="en-US" dirty="0"/>
              <a:t>C.     While many migrants permanently relocated, </a:t>
            </a:r>
            <a:r>
              <a:rPr lang="en-US" b="1" dirty="0"/>
              <a:t>a significant number of temporary and seasonal migrants returned to their home societies.</a:t>
            </a:r>
            <a:endParaRPr lang="en-US" dirty="0"/>
          </a:p>
          <a:p>
            <a:endParaRPr lang="en-US" dirty="0"/>
          </a:p>
        </p:txBody>
      </p:sp>
    </p:spTree>
    <p:extLst>
      <p:ext uri="{BB962C8B-B14F-4D97-AF65-F5344CB8AC3E}">
        <p14:creationId xmlns:p14="http://schemas.microsoft.com/office/powerpoint/2010/main" val="29580748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0729A-6F54-4898-BBC3-04142B2C6B93}"/>
              </a:ext>
            </a:extLst>
          </p:cNvPr>
          <p:cNvSpPr>
            <a:spLocks noGrp="1"/>
          </p:cNvSpPr>
          <p:nvPr>
            <p:ph type="title"/>
          </p:nvPr>
        </p:nvSpPr>
        <p:spPr/>
        <p:txBody>
          <a:bodyPr/>
          <a:lstStyle/>
          <a:p>
            <a:r>
              <a:rPr lang="en-US" b="1" dirty="0"/>
              <a:t>III. Consequences and Reactions</a:t>
            </a:r>
          </a:p>
        </p:txBody>
      </p:sp>
      <p:sp>
        <p:nvSpPr>
          <p:cNvPr id="3" name="Content Placeholder 2">
            <a:extLst>
              <a:ext uri="{FF2B5EF4-FFF2-40B4-BE49-F238E27FC236}">
                <a16:creationId xmlns:a16="http://schemas.microsoft.com/office/drawing/2014/main" id="{96F4C6F3-1CEC-45C3-92F9-A60A347F4CAA}"/>
              </a:ext>
            </a:extLst>
          </p:cNvPr>
          <p:cNvSpPr>
            <a:spLocks noGrp="1"/>
          </p:cNvSpPr>
          <p:nvPr>
            <p:ph idx="1"/>
          </p:nvPr>
        </p:nvSpPr>
        <p:spPr>
          <a:xfrm>
            <a:off x="838200" y="1825625"/>
            <a:ext cx="10515600" cy="4351338"/>
          </a:xfrm>
        </p:spPr>
        <p:txBody>
          <a:bodyPr>
            <a:normAutofit fontScale="92500" lnSpcReduction="10000"/>
          </a:bodyPr>
          <a:lstStyle/>
          <a:p>
            <a:pPr marL="0" indent="0">
              <a:buNone/>
            </a:pPr>
            <a:r>
              <a:rPr lang="en-US" dirty="0"/>
              <a:t>The large-scale nature of migration, especially in the nineteenth century, produced a variety of consequences and reactions to the increasingly diverse societies on the part of migrants and the existing populations.</a:t>
            </a:r>
          </a:p>
          <a:p>
            <a:r>
              <a:rPr lang="en-US" dirty="0"/>
              <a:t>A.     Due to the physical nature of the labor in demand, </a:t>
            </a:r>
            <a:r>
              <a:rPr lang="en-US" b="1" dirty="0"/>
              <a:t>migrants tended to be male</a:t>
            </a:r>
            <a:r>
              <a:rPr lang="en-US" dirty="0"/>
              <a:t>, leaving women to take on new roles in the home society that had been formerly occupied by men.</a:t>
            </a:r>
          </a:p>
          <a:p>
            <a:r>
              <a:rPr lang="en-US" dirty="0"/>
              <a:t>B.      Migrants often created </a:t>
            </a:r>
            <a:r>
              <a:rPr lang="en-US" b="1" dirty="0"/>
              <a:t>ethnic enclaves</a:t>
            </a:r>
            <a:r>
              <a:rPr lang="en-US" dirty="0"/>
              <a:t> in different parts of the world which helped transplant their culture into new environments and facilitated the development of migrant support networks.</a:t>
            </a:r>
          </a:p>
          <a:p>
            <a:r>
              <a:rPr lang="en-US" dirty="0"/>
              <a:t>C.     Receiving societies did not always embrace immigrants, as seen in the various degrees of </a:t>
            </a:r>
            <a:r>
              <a:rPr lang="en-US" b="1" dirty="0"/>
              <a:t>ethnic and racial prejudice</a:t>
            </a:r>
            <a:r>
              <a:rPr lang="en-US" dirty="0"/>
              <a:t> and the ways states attempted to regulate the increased flow of people across their borders.</a:t>
            </a:r>
          </a:p>
          <a:p>
            <a:endParaRPr lang="en-US" dirty="0"/>
          </a:p>
        </p:txBody>
      </p:sp>
    </p:spTree>
    <p:extLst>
      <p:ext uri="{BB962C8B-B14F-4D97-AF65-F5344CB8AC3E}">
        <p14:creationId xmlns:p14="http://schemas.microsoft.com/office/powerpoint/2010/main" val="21769816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14367AD-52AE-4D6A-8AA0-A946D074EE09}"/>
              </a:ext>
            </a:extLst>
          </p:cNvPr>
          <p:cNvSpPr>
            <a:spLocks noGrp="1"/>
          </p:cNvSpPr>
          <p:nvPr>
            <p:ph type="title"/>
          </p:nvPr>
        </p:nvSpPr>
        <p:spPr/>
        <p:txBody>
          <a:bodyPr/>
          <a:lstStyle/>
          <a:p>
            <a:r>
              <a:rPr lang="en-US" dirty="0"/>
              <a:t>Indentured Servitude</a:t>
            </a:r>
          </a:p>
        </p:txBody>
      </p:sp>
      <p:sp>
        <p:nvSpPr>
          <p:cNvPr id="5" name="Text Placeholder 4">
            <a:extLst>
              <a:ext uri="{FF2B5EF4-FFF2-40B4-BE49-F238E27FC236}">
                <a16:creationId xmlns:a16="http://schemas.microsoft.com/office/drawing/2014/main" id="{9F6EA7A6-C485-48D6-9096-075664B6FF3E}"/>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3280263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EDB274-D57B-4CD8-9805-8231409F8ED9}"/>
              </a:ext>
            </a:extLst>
          </p:cNvPr>
          <p:cNvSpPr>
            <a:spLocks noGrp="1"/>
          </p:cNvSpPr>
          <p:nvPr>
            <p:ph type="title"/>
          </p:nvPr>
        </p:nvSpPr>
        <p:spPr>
          <a:xfrm>
            <a:off x="655320" y="365125"/>
            <a:ext cx="5120114" cy="1692794"/>
          </a:xfrm>
        </p:spPr>
        <p:txBody>
          <a:bodyPr>
            <a:normAutofit/>
          </a:bodyPr>
          <a:lstStyle/>
          <a:p>
            <a:r>
              <a:rPr lang="en-US"/>
              <a:t>Indentured Servitude  </a:t>
            </a:r>
            <a:br>
              <a:rPr lang="en-US"/>
            </a:br>
            <a:endParaRPr lang="en-US" dirty="0"/>
          </a:p>
        </p:txBody>
      </p:sp>
      <p:cxnSp>
        <p:nvCxnSpPr>
          <p:cNvPr id="11" name="Straight Arrow Connector 10">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8948FFEF-37B5-4819-9D2E-92297D3B534F}"/>
              </a:ext>
            </a:extLst>
          </p:cNvPr>
          <p:cNvSpPr>
            <a:spLocks noGrp="1"/>
          </p:cNvSpPr>
          <p:nvPr>
            <p:ph idx="1"/>
          </p:nvPr>
        </p:nvSpPr>
        <p:spPr>
          <a:xfrm>
            <a:off x="655321" y="2575034"/>
            <a:ext cx="5440679" cy="3462228"/>
          </a:xfrm>
        </p:spPr>
        <p:txBody>
          <a:bodyPr>
            <a:normAutofit fontScale="92500" lnSpcReduction="20000"/>
          </a:bodyPr>
          <a:lstStyle/>
          <a:p>
            <a:r>
              <a:rPr lang="en-US" sz="2400" dirty="0"/>
              <a:t>During the eighteenth and early nineteenth centuries, the system of indentured servitude was revived in Europe. </a:t>
            </a:r>
          </a:p>
          <a:p>
            <a:r>
              <a:rPr lang="en-US" sz="2400" dirty="0"/>
              <a:t>Indentured servitude is a form slavery in which the servant enters into a labor agreement willingly, by contract, and works for a specified number of years with pay, housing, and food supplied. </a:t>
            </a:r>
          </a:p>
          <a:p>
            <a:r>
              <a:rPr lang="en-US" sz="2400" dirty="0"/>
              <a:t>Abolition of the slave trade and British involvement in India were among the reasons for the revival of indentured servitude. </a:t>
            </a:r>
          </a:p>
          <a:p>
            <a:endParaRPr lang="en-US" sz="1800" dirty="0"/>
          </a:p>
        </p:txBody>
      </p:sp>
      <p:pic>
        <p:nvPicPr>
          <p:cNvPr id="6" name="Picture 5">
            <a:extLst>
              <a:ext uri="{FF2B5EF4-FFF2-40B4-BE49-F238E27FC236}">
                <a16:creationId xmlns:a16="http://schemas.microsoft.com/office/drawing/2014/main" id="{6CB10984-D0A9-4758-B6A9-04CB977E6436}"/>
              </a:ext>
            </a:extLst>
          </p:cNvPr>
          <p:cNvPicPr>
            <a:picLocks noChangeAspect="1"/>
          </p:cNvPicPr>
          <p:nvPr/>
        </p:nvPicPr>
        <p:blipFill rotWithShape="1">
          <a:blip r:embed="rId2"/>
          <a:srcRect l="15310" r="22322" b="-1"/>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7365963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1B51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869424B-5A36-41A2-BEEE-39E6DE7C7EDF}"/>
              </a:ext>
            </a:extLst>
          </p:cNvPr>
          <p:cNvPicPr>
            <a:picLocks noChangeAspect="1"/>
          </p:cNvPicPr>
          <p:nvPr/>
        </p:nvPicPr>
        <p:blipFill>
          <a:blip r:embed="rId2"/>
          <a:stretch>
            <a:fillRect/>
          </a:stretch>
        </p:blipFill>
        <p:spPr>
          <a:xfrm>
            <a:off x="1054313" y="643467"/>
            <a:ext cx="10083374" cy="5571066"/>
          </a:xfrm>
          <a:prstGeom prst="rect">
            <a:avLst/>
          </a:prstGeom>
        </p:spPr>
      </p:pic>
    </p:spTree>
    <p:extLst>
      <p:ext uri="{BB962C8B-B14F-4D97-AF65-F5344CB8AC3E}">
        <p14:creationId xmlns:p14="http://schemas.microsoft.com/office/powerpoint/2010/main" val="15973351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FFE4742-BE6C-4ACB-A769-C7A18AE2699D}"/>
              </a:ext>
            </a:extLst>
          </p:cNvPr>
          <p:cNvPicPr>
            <a:picLocks noChangeAspect="1"/>
          </p:cNvPicPr>
          <p:nvPr/>
        </p:nvPicPr>
        <p:blipFill>
          <a:blip r:embed="rId2"/>
          <a:stretch>
            <a:fillRect/>
          </a:stretch>
        </p:blipFill>
        <p:spPr>
          <a:xfrm>
            <a:off x="643467" y="729994"/>
            <a:ext cx="10905066" cy="5398010"/>
          </a:xfrm>
          <a:prstGeom prst="rect">
            <a:avLst/>
          </a:prstGeom>
        </p:spPr>
      </p:pic>
    </p:spTree>
    <p:extLst>
      <p:ext uri="{BB962C8B-B14F-4D97-AF65-F5344CB8AC3E}">
        <p14:creationId xmlns:p14="http://schemas.microsoft.com/office/powerpoint/2010/main" val="18732119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TotalTime>
  <Words>609</Words>
  <Application>Microsoft Office PowerPoint</Application>
  <PresentationFormat>Widescreen</PresentationFormat>
  <Paragraphs>47</Paragraphs>
  <Slides>21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Calibri Light</vt:lpstr>
      <vt:lpstr>Impact</vt:lpstr>
      <vt:lpstr>Office Theme</vt:lpstr>
      <vt:lpstr>Global Migration 1750 - 1900</vt:lpstr>
      <vt:lpstr>Key Concept : Global Migration: 1750-1900 </vt:lpstr>
      <vt:lpstr>I. Changes in Demography </vt:lpstr>
      <vt:lpstr>II. Reasons for Migration</vt:lpstr>
      <vt:lpstr>III. Consequences and Reactions</vt:lpstr>
      <vt:lpstr>Indentured Servitude</vt:lpstr>
      <vt:lpstr>Indentured Servitude   </vt:lpstr>
      <vt:lpstr>PowerPoint Presentation</vt:lpstr>
      <vt:lpstr>PowerPoint Presentation</vt:lpstr>
      <vt:lpstr>PowerPoint Presentation</vt:lpstr>
      <vt:lpstr>Ethnic Enclaves</vt:lpstr>
      <vt:lpstr>Distribution of Foreign-Born Population, United States. Census office. 11th census, 1890</vt:lpstr>
      <vt:lpstr>PowerPoint Presentation</vt:lpstr>
      <vt:lpstr>PowerPoint Presentation</vt:lpstr>
      <vt:lpstr>PowerPoint Presentation</vt:lpstr>
      <vt:lpstr>New York’s Little Italy Described In 1898 </vt:lpstr>
      <vt:lpstr>Ethnic and Racial Prejudice</vt:lpstr>
      <vt:lpstr>Cartoon from the Enlightened American Statesman commenting on the Chinese Exclusion Act, 1882</vt:lpstr>
      <vt:lpstr>Anti-immigration cartoon with Victoria urging the Australian federation to rid itself of the “Chinese pest,” Melbourne Punch, 1888. </vt:lpstr>
      <vt:lpstr>The influential Encyclopedia Britannica reflected the ‘wisdom’ common among English-speaking Australians, 1890 </vt:lpstr>
      <vt:lpstr>New Orleans lynchings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Global Migration 1750 - 1900</dc:title>
  <dc:creator>Nocca, Kathryn</dc:creator>
  <cp:lastModifiedBy>Nocca, Kathryn</cp:lastModifiedBy>
  <cp:revision>3</cp:revision>
  <dcterms:created xsi:type="dcterms:W3CDTF">2020-03-02T12:49:06Z</dcterms:created>
  <dcterms:modified xsi:type="dcterms:W3CDTF">2020-04-28T14:45:06Z</dcterms:modified>
</cp:coreProperties>
</file>