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325" r:id="rId5"/>
    <p:sldId id="326" r:id="rId6"/>
    <p:sldId id="317" r:id="rId7"/>
    <p:sldId id="315" r:id="rId8"/>
    <p:sldId id="287" r:id="rId9"/>
    <p:sldId id="312" r:id="rId10"/>
    <p:sldId id="270" r:id="rId11"/>
    <p:sldId id="318" r:id="rId12"/>
    <p:sldId id="319" r:id="rId13"/>
    <p:sldId id="274" r:id="rId14"/>
    <p:sldId id="316" r:id="rId15"/>
    <p:sldId id="275" r:id="rId16"/>
    <p:sldId id="281" r:id="rId17"/>
    <p:sldId id="277" r:id="rId18"/>
    <p:sldId id="278" r:id="rId19"/>
    <p:sldId id="308" r:id="rId20"/>
    <p:sldId id="284" r:id="rId21"/>
    <p:sldId id="320" r:id="rId22"/>
    <p:sldId id="279" r:id="rId23"/>
    <p:sldId id="288" r:id="rId24"/>
    <p:sldId id="314" r:id="rId25"/>
    <p:sldId id="265" r:id="rId26"/>
    <p:sldId id="289" r:id="rId27"/>
    <p:sldId id="291" r:id="rId28"/>
    <p:sldId id="266" r:id="rId29"/>
    <p:sldId id="292" r:id="rId30"/>
    <p:sldId id="290" r:id="rId31"/>
    <p:sldId id="321" r:id="rId32"/>
    <p:sldId id="293" r:id="rId33"/>
    <p:sldId id="305" r:id="rId34"/>
    <p:sldId id="306" r:id="rId35"/>
    <p:sldId id="322" r:id="rId36"/>
    <p:sldId id="283" r:id="rId37"/>
    <p:sldId id="296" r:id="rId38"/>
    <p:sldId id="323" r:id="rId39"/>
    <p:sldId id="324" r:id="rId40"/>
    <p:sldId id="285" r:id="rId41"/>
    <p:sldId id="286" r:id="rId42"/>
    <p:sldId id="298" r:id="rId4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33"/>
  </p:normalViewPr>
  <p:slideViewPr>
    <p:cSldViewPr snapToGrid="0" snapToObjects="1">
      <p:cViewPr varScale="1">
        <p:scale>
          <a:sx n="45" d="100"/>
          <a:sy n="45" d="100"/>
        </p:scale>
        <p:origin x="6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126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C3A75831-7C78-E647-9CF7-AC2F7766FB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56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07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79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1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23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95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5C21C2-1DF2-2941-8266-E995306ED2CF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C2A8CF26-ED57-5B44-933F-880680587B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5A56B9BC-260E-1D4C-9562-8EDD7F1F4C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A1ECDAFB-C412-414D-B9C1-5845E72579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56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07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79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1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23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95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D9F591-BC7B-BC41-9428-54746029A9ED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D0752114-4DFA-CF4D-87B7-ED597FEB87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61433278-4321-2649-BCA6-0DB8323ED2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0F1217D7-6000-9E40-8906-4319DD7F7E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56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07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79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1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23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95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D9F051-80B4-E441-A81B-5A41C855E786}" type="slidenum">
              <a:rPr lang="en-US" altLang="en-US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F50B2650-EED6-7746-95CC-DCA94EC34C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7AF51C86-C9DE-B948-A5A6-9DCA31B361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B9783DCD-806A-284C-938A-AE61890A36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56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07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79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1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23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95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57CE0F-EE02-344C-8B43-2041A192929C}" type="slidenum">
              <a:rPr lang="en-US" altLang="en-US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A09E25DE-465D-5B42-B4ED-D1D5A89026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E68F79AF-0C46-1846-A173-0B55F69CC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78EF1000-FDB6-8444-AD98-5566E76461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56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07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79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1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23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95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71F06A-733B-2A4D-BB36-07005D404942}" type="slidenum">
              <a:rPr lang="en-US" altLang="en-US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D4F73C52-6A1F-0541-B1B3-77E41FBF4F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F8BF5CD0-87EF-FC48-B186-254D2A7295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8DCD9356-DCA0-2A4F-8CBB-69992AF1B1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56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07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79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1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23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95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C11405-F151-4D4C-84DC-792CD43556B9}" type="slidenum">
              <a:rPr lang="en-US" altLang="en-US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3045AE62-AF96-E348-A2E3-8A65F33354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B6DEE45C-A379-D349-8E47-37C4877523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972D5D07-947A-9544-A966-5B4BE2DE81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56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07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79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1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23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95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2E5A00-6D2D-DD45-A08E-02AEE11744BF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19CF9A73-7B13-114B-BEE9-21E29B9083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3025BF0E-60FB-974C-87D8-C2A32DAB6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61F41CFA-3755-5B42-ABAA-03A6FB73D8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56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07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79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1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23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95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2AD040-C9FF-BE4E-8EDC-B4639E92EDDE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38155D79-FFB3-EB41-9260-00D6CEDB5F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EEF0465A-0DA9-C247-8F30-27FD22B4F9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9438A8F0-9AB9-4D4C-AFAB-4BE458895D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56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07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79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1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23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95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B78F69-F497-7B46-8F16-AA8EE069F512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B83E36CC-B246-644B-B237-295D4C8A9C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95C196BE-2FAB-5941-B095-7DF4C4AA70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ECC4527A-7B84-4441-83CC-F1192534BD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56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07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79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1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23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95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CDCB14-26DF-B340-99C2-03A31E918D7F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5F504B45-60D4-2746-BE1E-C2505D696E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B74062B1-6999-7D4A-9F94-84D3162946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1B38660F-306E-DA4A-931D-C442FE9F24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56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07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79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1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23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95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160256-87DF-1645-9019-E4FBB2868882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4E58751A-7550-DD43-8D39-194D3E8FE7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960D60DB-295B-BB42-91FB-8C099519CA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98C1E3F5-E160-DA42-B99E-FEDFE02D29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56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07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79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1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23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95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C83EE7-C13D-364E-AE75-F26BB96C7212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AC9C5490-2429-E948-8C32-56BCD9FAF7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02994227-87AC-644B-8AF0-09E227588C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7782418E-5361-144D-9879-A09A217C16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56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07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79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1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23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95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65E724-F717-264F-9375-E7542FB81C70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B19D30B0-D0E7-2045-8A9A-21224BC5F9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3EFE3738-BC50-CB48-A683-60BA9C8D3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6FE8FCF5-73C8-774B-B600-0513A1A988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56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07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79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1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23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9538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B1E74B-A846-4D41-BCFF-1E0D182115CE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3F2AACC-F9D6-0342-A692-96DE4BA2B1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9D168F48-954A-514D-B2D5-F03A1B2138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C2BBF-E644-274A-BB2F-3B2FDB2F3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6BB71-1C8C-D549-BC4B-0C687806B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7F31C-7F9B-6749-8D3A-BA84511A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011024" y="13076008"/>
            <a:ext cx="349455" cy="379591"/>
          </a:xfrm>
        </p:spPr>
        <p:txBody>
          <a:bodyPr/>
          <a:lstStyle>
            <a:lvl1pPr>
              <a:defRPr/>
            </a:lvl1pPr>
          </a:lstStyle>
          <a:p>
            <a:fld id="{3A6FB226-0136-214A-BF89-0B8AC4C212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841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A9AD913C-791C-BC40-8A9D-7A5C7860723B}"/>
              </a:ext>
            </a:extLst>
          </p:cNvPr>
          <p:cNvSpPr>
            <a:spLocks/>
          </p:cNvSpPr>
          <p:nvPr/>
        </p:nvSpPr>
        <p:spPr bwMode="auto">
          <a:xfrm>
            <a:off x="2" y="0"/>
            <a:ext cx="5630333" cy="13716000"/>
          </a:xfrm>
          <a:custGeom>
            <a:avLst/>
            <a:gdLst>
              <a:gd name="T0" fmla="*/ 2147483646 w 1773"/>
              <a:gd name="T1" fmla="*/ 0 h 4320"/>
              <a:gd name="T2" fmla="*/ 2147483646 w 1773"/>
              <a:gd name="T3" fmla="*/ 2147483646 h 4320"/>
              <a:gd name="T4" fmla="*/ 2147483646 w 1773"/>
              <a:gd name="T5" fmla="*/ 2147483646 h 4320"/>
              <a:gd name="T6" fmla="*/ 2147483646 w 1773"/>
              <a:gd name="T7" fmla="*/ 2147483646 h 4320"/>
              <a:gd name="T8" fmla="*/ 2147483646 w 1773"/>
              <a:gd name="T9" fmla="*/ 2147483646 h 4320"/>
              <a:gd name="T10" fmla="*/ 2147483646 w 1773"/>
              <a:gd name="T11" fmla="*/ 2147483646 h 4320"/>
              <a:gd name="T12" fmla="*/ 2147483646 w 1773"/>
              <a:gd name="T13" fmla="*/ 2147483646 h 4320"/>
              <a:gd name="T14" fmla="*/ 2147483646 w 1773"/>
              <a:gd name="T15" fmla="*/ 2147483646 h 4320"/>
              <a:gd name="T16" fmla="*/ 2147483646 w 1773"/>
              <a:gd name="T17" fmla="*/ 2147483646 h 4320"/>
              <a:gd name="T18" fmla="*/ 2147483646 w 1773"/>
              <a:gd name="T19" fmla="*/ 2147483646 h 4320"/>
              <a:gd name="T20" fmla="*/ 2147483646 w 1773"/>
              <a:gd name="T21" fmla="*/ 2147483646 h 4320"/>
              <a:gd name="T22" fmla="*/ 2147483646 w 1773"/>
              <a:gd name="T23" fmla="*/ 2147483646 h 4320"/>
              <a:gd name="T24" fmla="*/ 2147483646 w 1773"/>
              <a:gd name="T25" fmla="*/ 2147483646 h 4320"/>
              <a:gd name="T26" fmla="*/ 2147483646 w 1773"/>
              <a:gd name="T27" fmla="*/ 2147483646 h 4320"/>
              <a:gd name="T28" fmla="*/ 2147483646 w 1773"/>
              <a:gd name="T29" fmla="*/ 2147483646 h 4320"/>
              <a:gd name="T30" fmla="*/ 2147483646 w 1773"/>
              <a:gd name="T31" fmla="*/ 2147483646 h 4320"/>
              <a:gd name="T32" fmla="*/ 2147483646 w 1773"/>
              <a:gd name="T33" fmla="*/ 2147483646 h 4320"/>
              <a:gd name="T34" fmla="*/ 2147483646 w 1773"/>
              <a:gd name="T35" fmla="*/ 2147483646 h 4320"/>
              <a:gd name="T36" fmla="*/ 2147483646 w 1773"/>
              <a:gd name="T37" fmla="*/ 2147483646 h 4320"/>
              <a:gd name="T38" fmla="*/ 2147483646 w 1773"/>
              <a:gd name="T39" fmla="*/ 2147483646 h 4320"/>
              <a:gd name="T40" fmla="*/ 2147483646 w 1773"/>
              <a:gd name="T41" fmla="*/ 2147483646 h 4320"/>
              <a:gd name="T42" fmla="*/ 2147483646 w 1773"/>
              <a:gd name="T43" fmla="*/ 2147483646 h 4320"/>
              <a:gd name="T44" fmla="*/ 2147483646 w 1773"/>
              <a:gd name="T45" fmla="*/ 2147483646 h 4320"/>
              <a:gd name="T46" fmla="*/ 2147483646 w 1773"/>
              <a:gd name="T47" fmla="*/ 2147483646 h 4320"/>
              <a:gd name="T48" fmla="*/ 2147483646 w 1773"/>
              <a:gd name="T49" fmla="*/ 2147483646 h 4320"/>
              <a:gd name="T50" fmla="*/ 2147483646 w 1773"/>
              <a:gd name="T51" fmla="*/ 2147483646 h 4320"/>
              <a:gd name="T52" fmla="*/ 2147483646 w 1773"/>
              <a:gd name="T53" fmla="*/ 2147483646 h 4320"/>
              <a:gd name="T54" fmla="*/ 2147483646 w 1773"/>
              <a:gd name="T55" fmla="*/ 2147483646 h 4320"/>
              <a:gd name="T56" fmla="*/ 2147483646 w 1773"/>
              <a:gd name="T57" fmla="*/ 2147483646 h 4320"/>
              <a:gd name="T58" fmla="*/ 2147483646 w 1773"/>
              <a:gd name="T59" fmla="*/ 2147483646 h 4320"/>
              <a:gd name="T60" fmla="*/ 2147483646 w 1773"/>
              <a:gd name="T61" fmla="*/ 2147483646 h 4320"/>
              <a:gd name="T62" fmla="*/ 2147483646 w 1773"/>
              <a:gd name="T63" fmla="*/ 2147483646 h 4320"/>
              <a:gd name="T64" fmla="*/ 2147483646 w 1773"/>
              <a:gd name="T65" fmla="*/ 2147483646 h 4320"/>
              <a:gd name="T66" fmla="*/ 2147483646 w 1773"/>
              <a:gd name="T67" fmla="*/ 2147483646 h 4320"/>
              <a:gd name="T68" fmla="*/ 2147483646 w 1773"/>
              <a:gd name="T69" fmla="*/ 2147483646 h 4320"/>
              <a:gd name="T70" fmla="*/ 2147483646 w 1773"/>
              <a:gd name="T71" fmla="*/ 2147483646 h 4320"/>
              <a:gd name="T72" fmla="*/ 2147483646 w 1773"/>
              <a:gd name="T73" fmla="*/ 2147483646 h 4320"/>
              <a:gd name="T74" fmla="*/ 2147483646 w 1773"/>
              <a:gd name="T75" fmla="*/ 2147483646 h 4320"/>
              <a:gd name="T76" fmla="*/ 2147483646 w 1773"/>
              <a:gd name="T77" fmla="*/ 2147483646 h 4320"/>
              <a:gd name="T78" fmla="*/ 2147483646 w 1773"/>
              <a:gd name="T79" fmla="*/ 2147483646 h 4320"/>
              <a:gd name="T80" fmla="*/ 2147483646 w 1773"/>
              <a:gd name="T81" fmla="*/ 2147483646 h 4320"/>
              <a:gd name="T82" fmla="*/ 2147483646 w 1773"/>
              <a:gd name="T83" fmla="*/ 2147483646 h 4320"/>
              <a:gd name="T84" fmla="*/ 2147483646 w 1773"/>
              <a:gd name="T85" fmla="*/ 2147483646 h 4320"/>
              <a:gd name="T86" fmla="*/ 2147483646 w 1773"/>
              <a:gd name="T87" fmla="*/ 2147483646 h 4320"/>
              <a:gd name="T88" fmla="*/ 2147483646 w 1773"/>
              <a:gd name="T89" fmla="*/ 2147483646 h 4320"/>
              <a:gd name="T90" fmla="*/ 2147483646 w 1773"/>
              <a:gd name="T91" fmla="*/ 2147483646 h 4320"/>
              <a:gd name="T92" fmla="*/ 2147483646 w 1773"/>
              <a:gd name="T93" fmla="*/ 2147483646 h 4320"/>
              <a:gd name="T94" fmla="*/ 0 w 1773"/>
              <a:gd name="T95" fmla="*/ 0 h 432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800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D5EC3C0A-793C-9649-B220-3C8FAE8FB733}"/>
              </a:ext>
            </a:extLst>
          </p:cNvPr>
          <p:cNvSpPr>
            <a:spLocks/>
          </p:cNvSpPr>
          <p:nvPr/>
        </p:nvSpPr>
        <p:spPr bwMode="auto">
          <a:xfrm>
            <a:off x="1748370" y="0"/>
            <a:ext cx="3293533" cy="13716000"/>
          </a:xfrm>
          <a:custGeom>
            <a:avLst/>
            <a:gdLst>
              <a:gd name="T0" fmla="*/ 2147483646 w 1037"/>
              <a:gd name="T1" fmla="*/ 2147483646 h 4320"/>
              <a:gd name="T2" fmla="*/ 2147483646 w 1037"/>
              <a:gd name="T3" fmla="*/ 2147483646 h 4320"/>
              <a:gd name="T4" fmla="*/ 2147483646 w 1037"/>
              <a:gd name="T5" fmla="*/ 2147483646 h 4320"/>
              <a:gd name="T6" fmla="*/ 2147483646 w 1037"/>
              <a:gd name="T7" fmla="*/ 2147483646 h 4320"/>
              <a:gd name="T8" fmla="*/ 2147483646 w 1037"/>
              <a:gd name="T9" fmla="*/ 2147483646 h 4320"/>
              <a:gd name="T10" fmla="*/ 2147483646 w 1037"/>
              <a:gd name="T11" fmla="*/ 2147483646 h 4320"/>
              <a:gd name="T12" fmla="*/ 2147483646 w 1037"/>
              <a:gd name="T13" fmla="*/ 2147483646 h 4320"/>
              <a:gd name="T14" fmla="*/ 2147483646 w 1037"/>
              <a:gd name="T15" fmla="*/ 2147483646 h 4320"/>
              <a:gd name="T16" fmla="*/ 2147483646 w 1037"/>
              <a:gd name="T17" fmla="*/ 2147483646 h 4320"/>
              <a:gd name="T18" fmla="*/ 2147483646 w 1037"/>
              <a:gd name="T19" fmla="*/ 2147483646 h 4320"/>
              <a:gd name="T20" fmla="*/ 2147483646 w 1037"/>
              <a:gd name="T21" fmla="*/ 2147483646 h 4320"/>
              <a:gd name="T22" fmla="*/ 2147483646 w 1037"/>
              <a:gd name="T23" fmla="*/ 2147483646 h 4320"/>
              <a:gd name="T24" fmla="*/ 2147483646 w 1037"/>
              <a:gd name="T25" fmla="*/ 2147483646 h 4320"/>
              <a:gd name="T26" fmla="*/ 2147483646 w 1037"/>
              <a:gd name="T27" fmla="*/ 2147483646 h 4320"/>
              <a:gd name="T28" fmla="*/ 2147483646 w 1037"/>
              <a:gd name="T29" fmla="*/ 2147483646 h 4320"/>
              <a:gd name="T30" fmla="*/ 2147483646 w 1037"/>
              <a:gd name="T31" fmla="*/ 2147483646 h 4320"/>
              <a:gd name="T32" fmla="*/ 2147483646 w 1037"/>
              <a:gd name="T33" fmla="*/ 2147483646 h 4320"/>
              <a:gd name="T34" fmla="*/ 2147483646 w 1037"/>
              <a:gd name="T35" fmla="*/ 2147483646 h 4320"/>
              <a:gd name="T36" fmla="*/ 2147483646 w 1037"/>
              <a:gd name="T37" fmla="*/ 2147483646 h 4320"/>
              <a:gd name="T38" fmla="*/ 2147483646 w 1037"/>
              <a:gd name="T39" fmla="*/ 2147483646 h 4320"/>
              <a:gd name="T40" fmla="*/ 2147483646 w 1037"/>
              <a:gd name="T41" fmla="*/ 2147483646 h 4320"/>
              <a:gd name="T42" fmla="*/ 2147483646 w 1037"/>
              <a:gd name="T43" fmla="*/ 2147483646 h 4320"/>
              <a:gd name="T44" fmla="*/ 2147483646 w 1037"/>
              <a:gd name="T45" fmla="*/ 2147483646 h 4320"/>
              <a:gd name="T46" fmla="*/ 2147483646 w 1037"/>
              <a:gd name="T47" fmla="*/ 2147483646 h 4320"/>
              <a:gd name="T48" fmla="*/ 2147483646 w 1037"/>
              <a:gd name="T49" fmla="*/ 2147483646 h 4320"/>
              <a:gd name="T50" fmla="*/ 2147483646 w 1037"/>
              <a:gd name="T51" fmla="*/ 2147483646 h 4320"/>
              <a:gd name="T52" fmla="*/ 2147483646 w 1037"/>
              <a:gd name="T53" fmla="*/ 2147483646 h 4320"/>
              <a:gd name="T54" fmla="*/ 2147483646 w 1037"/>
              <a:gd name="T55" fmla="*/ 2147483646 h 4320"/>
              <a:gd name="T56" fmla="*/ 2147483646 w 1037"/>
              <a:gd name="T57" fmla="*/ 2147483646 h 4320"/>
              <a:gd name="T58" fmla="*/ 2147483646 w 1037"/>
              <a:gd name="T59" fmla="*/ 2147483646 h 4320"/>
              <a:gd name="T60" fmla="*/ 2147483646 w 1037"/>
              <a:gd name="T61" fmla="*/ 2147483646 h 4320"/>
              <a:gd name="T62" fmla="*/ 2147483646 w 1037"/>
              <a:gd name="T63" fmla="*/ 2147483646 h 4320"/>
              <a:gd name="T64" fmla="*/ 2147483646 w 1037"/>
              <a:gd name="T65" fmla="*/ 2147483646 h 4320"/>
              <a:gd name="T66" fmla="*/ 2147483646 w 1037"/>
              <a:gd name="T67" fmla="*/ 2147483646 h 4320"/>
              <a:gd name="T68" fmla="*/ 2147483646 w 1037"/>
              <a:gd name="T69" fmla="*/ 2147483646 h 4320"/>
              <a:gd name="T70" fmla="*/ 2147483646 w 1037"/>
              <a:gd name="T71" fmla="*/ 2147483646 h 4320"/>
              <a:gd name="T72" fmla="*/ 2147483646 w 1037"/>
              <a:gd name="T73" fmla="*/ 2147483646 h 4320"/>
              <a:gd name="T74" fmla="*/ 2147483646 w 1037"/>
              <a:gd name="T75" fmla="*/ 2147483646 h 4320"/>
              <a:gd name="T76" fmla="*/ 2147483646 w 1037"/>
              <a:gd name="T77" fmla="*/ 2147483646 h 4320"/>
              <a:gd name="T78" fmla="*/ 2147483646 w 1037"/>
              <a:gd name="T79" fmla="*/ 2147483646 h 4320"/>
              <a:gd name="T80" fmla="*/ 2147483646 w 1037"/>
              <a:gd name="T81" fmla="*/ 2147483646 h 4320"/>
              <a:gd name="T82" fmla="*/ 2147483646 w 1037"/>
              <a:gd name="T83" fmla="*/ 2147483646 h 4320"/>
              <a:gd name="T84" fmla="*/ 2147483646 w 1037"/>
              <a:gd name="T85" fmla="*/ 2147483646 h 4320"/>
              <a:gd name="T86" fmla="*/ 2147483646 w 1037"/>
              <a:gd name="T87" fmla="*/ 2147483646 h 4320"/>
              <a:gd name="T88" fmla="*/ 2147483646 w 1037"/>
              <a:gd name="T89" fmla="*/ 2147483646 h 4320"/>
              <a:gd name="T90" fmla="*/ 2147483646 w 1037"/>
              <a:gd name="T91" fmla="*/ 2147483646 h 4320"/>
              <a:gd name="T92" fmla="*/ 2147483646 w 1037"/>
              <a:gd name="T93" fmla="*/ 2147483646 h 4320"/>
              <a:gd name="T94" fmla="*/ 2147483646 w 1037"/>
              <a:gd name="T95" fmla="*/ 2147483646 h 4320"/>
              <a:gd name="T96" fmla="*/ 2147483646 w 1037"/>
              <a:gd name="T97" fmla="*/ 2147483646 h 4320"/>
              <a:gd name="T98" fmla="*/ 2147483646 w 1037"/>
              <a:gd name="T99" fmla="*/ 2147483646 h 4320"/>
              <a:gd name="T100" fmla="*/ 2147483646 w 1037"/>
              <a:gd name="T101" fmla="*/ 2147483646 h 4320"/>
              <a:gd name="T102" fmla="*/ 2147483646 w 1037"/>
              <a:gd name="T103" fmla="*/ 2147483646 h 4320"/>
              <a:gd name="T104" fmla="*/ 2147483646 w 1037"/>
              <a:gd name="T105" fmla="*/ 2147483646 h 4320"/>
              <a:gd name="T106" fmla="*/ 2147483646 w 1037"/>
              <a:gd name="T107" fmla="*/ 2147483646 h 4320"/>
              <a:gd name="T108" fmla="*/ 2147483646 w 1037"/>
              <a:gd name="T109" fmla="*/ 2147483646 h 4320"/>
              <a:gd name="T110" fmla="*/ 2147483646 w 1037"/>
              <a:gd name="T111" fmla="*/ 2147483646 h 4320"/>
              <a:gd name="T112" fmla="*/ 2147483646 w 1037"/>
              <a:gd name="T113" fmla="*/ 2147483646 h 4320"/>
              <a:gd name="T114" fmla="*/ 2147483646 w 1037"/>
              <a:gd name="T115" fmla="*/ 2147483646 h 4320"/>
              <a:gd name="T116" fmla="*/ 2147483646 w 1037"/>
              <a:gd name="T117" fmla="*/ 2147483646 h 4320"/>
              <a:gd name="T118" fmla="*/ 2147483646 w 1037"/>
              <a:gd name="T119" fmla="*/ 2147483646 h 4320"/>
              <a:gd name="T120" fmla="*/ 2147483646 w 1037"/>
              <a:gd name="T121" fmla="*/ 2147483646 h 4320"/>
              <a:gd name="T122" fmla="*/ 2147483646 w 1037"/>
              <a:gd name="T123" fmla="*/ 2147483646 h 4320"/>
              <a:gd name="T124" fmla="*/ 0 w 1037"/>
              <a:gd name="T125" fmla="*/ 0 h 432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800"/>
          </a:p>
        </p:txBody>
      </p:sp>
      <p:grpSp>
        <p:nvGrpSpPr>
          <p:cNvPr id="6" name="Group 14">
            <a:extLst>
              <a:ext uri="{FF2B5EF4-FFF2-40B4-BE49-F238E27FC236}">
                <a16:creationId xmlns:a16="http://schemas.microsoft.com/office/drawing/2014/main" id="{45036DBE-D9B0-EC4C-AA5F-06E5A4845A60}"/>
              </a:ext>
            </a:extLst>
          </p:cNvPr>
          <p:cNvGrpSpPr>
            <a:grpSpLocks/>
          </p:cNvGrpSpPr>
          <p:nvPr/>
        </p:nvGrpSpPr>
        <p:grpSpPr bwMode="auto">
          <a:xfrm>
            <a:off x="2" y="0"/>
            <a:ext cx="5630333" cy="13716000"/>
            <a:chOff x="0" y="0"/>
            <a:chExt cx="2110979" cy="6858000"/>
          </a:xfrm>
        </p:grpSpPr>
        <p:sp>
          <p:nvSpPr>
            <p:cNvPr id="7" name="Freeform 8" title="left scallop shape">
              <a:extLst>
                <a:ext uri="{FF2B5EF4-FFF2-40B4-BE49-F238E27FC236}">
                  <a16:creationId xmlns:a16="http://schemas.microsoft.com/office/drawing/2014/main" id="{EF36D9E7-B18C-0B4D-87EC-57E371916EB7}"/>
                </a:ext>
              </a:extLst>
            </p:cNvPr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8" name="Freeform 11" title="left scallop inline">
              <a:extLst>
                <a:ext uri="{FF2B5EF4-FFF2-40B4-BE49-F238E27FC236}">
                  <a16:creationId xmlns:a16="http://schemas.microsoft.com/office/drawing/2014/main" id="{80848034-9EC2-2748-940B-B76B445EEDC6}"/>
                </a:ext>
              </a:extLst>
            </p:cNvPr>
            <p:cNvSpPr/>
            <p:nvPr/>
          </p:nvSpPr>
          <p:spPr bwMode="auto">
            <a:xfrm>
              <a:off x="655515" y="0"/>
              <a:ext cx="1234843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5860" y="2147779"/>
            <a:ext cx="16374141" cy="8129254"/>
          </a:xfrm>
        </p:spPr>
        <p:txBody>
          <a:bodyPr anchor="b"/>
          <a:lstStyle>
            <a:lvl1pPr>
              <a:defRPr sz="12600" spc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5861" y="10319565"/>
            <a:ext cx="14034976" cy="190227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 b="1" i="0" cap="all" spc="600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271ED72-CF09-4747-89CF-DFA45798C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2770" y="12750800"/>
            <a:ext cx="2988733" cy="6985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4123786-13C1-F64C-B417-5B2F506A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57933" y="12750801"/>
            <a:ext cx="8229600" cy="6921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17A1C8-12AB-6A4B-976B-4F7FD1CFB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197256" y="13063360"/>
            <a:ext cx="349455" cy="37959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BC8ED7-4903-7B4B-88DC-1A00487878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882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69EC13B-4B8F-F844-87BF-EC5519E17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096EA4-E3A8-844C-9217-8B8EF23F6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CA6E27-BAAE-744A-BAA8-DFCC078B9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011024" y="13076008"/>
            <a:ext cx="349455" cy="379591"/>
          </a:xfrm>
        </p:spPr>
        <p:txBody>
          <a:bodyPr/>
          <a:lstStyle>
            <a:lvl1pPr>
              <a:defRPr/>
            </a:lvl1pPr>
          </a:lstStyle>
          <a:p>
            <a:fld id="{9E9E8FE6-AAE6-CD4C-85CC-F9B6261542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37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600" y="4572000"/>
            <a:ext cx="9582912" cy="723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295589" y="4572000"/>
            <a:ext cx="9582912" cy="723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0CE11C-5EA1-2549-AD27-95CA8727A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08E8-0A31-FF47-A174-F42152601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984D9D-BC42-CF47-9B94-58DE14EDE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011024" y="13076008"/>
            <a:ext cx="349455" cy="379591"/>
          </a:xfrm>
        </p:spPr>
        <p:txBody>
          <a:bodyPr/>
          <a:lstStyle>
            <a:lvl1pPr>
              <a:defRPr/>
            </a:lvl1pPr>
          </a:lstStyle>
          <a:p>
            <a:fld id="{082F2297-A4A0-C64F-B6C3-A291DB479F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59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  <p:sldLayoutId id="2147483667" r:id="rId18"/>
    <p:sldLayoutId id="2147483668" r:id="rId19"/>
    <p:sldLayoutId id="2147483669" r:id="rId20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0/0a/Watercolor_SMD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militaryheritage.com/images/bolivar%2520san_martin_meeting_lg.gif&amp;imgrefurl=http://www.militaryheritage.com/bolivar.htm&amp;h=444&amp;w=560&amp;sz=151&amp;hl=en&amp;start=13&amp;tbnid=MF4CxQ1gYaxdVM:&amp;tbnh=105&amp;tbnw=133&amp;prev=/images%3Fq%3Dmiranda%2Band%2Bbolivar%26svnum%3D10%26hl%3Den%26rls%3DRNWE,RNWE:2006-36,RNWE:e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jpeg"/><Relationship Id="rId4" Type="http://schemas.openxmlformats.org/officeDocument/2006/relationships/hyperlink" Target="http://en.wikipedia.org/wiki/Image:Jo%C3%A3o_VI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kdfrases.com/frase/133344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Pedro_II_farda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Bw35Ze3bg8" TargetMode="Externa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file:///C:\Users\jcothran\Desktop\Desktop\Timers\3Mins.mp4" TargetMode="External"/><Relationship Id="rId1" Type="http://schemas.microsoft.com/office/2007/relationships/media" Target="file:///C:\Users\jcothran\Desktop\Desktop\Timers\3Mins.mp4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E87FDA0D-74B0-CD4A-ABBD-9BB18EE83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4384000" cy="137159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9" name="Welcome to APWH Modern!"/>
          <p:cNvSpPr/>
          <p:nvPr/>
        </p:nvSpPr>
        <p:spPr>
          <a:xfrm>
            <a:off x="1771651" y="454025"/>
            <a:ext cx="22284344" cy="852261"/>
          </a:xfrm>
          <a:prstGeom prst="roundRect">
            <a:avLst>
              <a:gd name="adj" fmla="val 9481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r" defTabSz="825500">
              <a:defRPr sz="1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5400" dirty="0"/>
              <a:t>Welcome to </a:t>
            </a:r>
            <a:r>
              <a:rPr sz="5400" b="1" dirty="0">
                <a:solidFill>
                  <a:schemeClr val="accent4"/>
                </a:solidFill>
              </a:rPr>
              <a:t>APWH</a:t>
            </a:r>
            <a:r>
              <a:rPr sz="5400" dirty="0"/>
              <a:t> Modern!</a:t>
            </a:r>
          </a:p>
        </p:txBody>
      </p:sp>
      <p:sp>
        <p:nvSpPr>
          <p:cNvPr id="162" name="Get your Focus Sheet out on your desk"/>
          <p:cNvSpPr/>
          <p:nvPr/>
        </p:nvSpPr>
        <p:spPr>
          <a:xfrm>
            <a:off x="628650" y="1760310"/>
            <a:ext cx="23427345" cy="7077497"/>
          </a:xfrm>
          <a:prstGeom prst="roundRect">
            <a:avLst>
              <a:gd name="adj" fmla="val 10299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en-US" dirty="0">
                <a:solidFill>
                  <a:srgbClr val="FFFF00"/>
                </a:solidFill>
              </a:rPr>
              <a:t>Important</a:t>
            </a:r>
            <a:r>
              <a:rPr lang="en-US" dirty="0"/>
              <a:t>:</a:t>
            </a:r>
          </a:p>
          <a:p>
            <a:pPr algn="l"/>
            <a:r>
              <a:rPr lang="en-US" dirty="0"/>
              <a:t>Due Tomorrow: Snapshot II and all SPECT Charts </a:t>
            </a:r>
          </a:p>
          <a:p>
            <a:pPr algn="l"/>
            <a:r>
              <a:rPr lang="en-US" dirty="0"/>
              <a:t>If you missed Test 3 or reading Quiz 15, make-up is Friday at the</a:t>
            </a:r>
          </a:p>
          <a:p>
            <a:pPr algn="l"/>
            <a:r>
              <a:rPr lang="en-US" dirty="0"/>
              <a:t>      beginning of lunch.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rgbClr val="FFFF00"/>
                </a:solidFill>
              </a:rPr>
              <a:t>Keep your mask above your nose and on your face at all times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CCE2023-27AD-8F40-A09E-24779D8CB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4" y="259882"/>
            <a:ext cx="1695176" cy="2183875"/>
          </a:xfrm>
          <a:prstGeom prst="ellipse">
            <a:avLst/>
          </a:prstGeom>
          <a:ln w="3175" cap="rnd">
            <a:solidFill>
              <a:schemeClr val="bg2">
                <a:lumMod val="1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BF39B909-45B4-4395-A218-84592AA39C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733425"/>
            <a:ext cx="15392400" cy="2286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solidFill>
                  <a:srgbClr val="FF0000"/>
                </a:solidFill>
              </a:rPr>
              <a:t>Liberation of South America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1DE7A6C7-0AC2-5F4D-8011-E1634E54B7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0" y="2800350"/>
            <a:ext cx="11125200" cy="106108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5600">
                <a:solidFill>
                  <a:schemeClr val="tx1"/>
                </a:solidFill>
              </a:rPr>
              <a:t>In the north, starting in 1807, led by </a:t>
            </a:r>
            <a:r>
              <a:rPr lang="en-US" altLang="en-US" sz="5600" b="1">
                <a:solidFill>
                  <a:schemeClr val="tx1"/>
                </a:solidFill>
              </a:rPr>
              <a:t>Sim</a:t>
            </a:r>
            <a:r>
              <a:rPr lang="en-US" altLang="en-US" sz="5600" b="1">
                <a:solidFill>
                  <a:schemeClr val="tx1"/>
                </a:solidFill>
                <a:cs typeface="Arial" panose="020B0604020202020204" pitchFamily="34" charset="0"/>
              </a:rPr>
              <a:t>ó</a:t>
            </a:r>
            <a:r>
              <a:rPr lang="en-US" altLang="en-US" sz="5600" b="1">
                <a:solidFill>
                  <a:schemeClr val="tx1"/>
                </a:solidFill>
              </a:rPr>
              <a:t>n Bolivar</a:t>
            </a:r>
            <a:r>
              <a:rPr lang="en-US" altLang="en-US" sz="5600">
                <a:solidFill>
                  <a:schemeClr val="tx1"/>
                </a:solidFill>
              </a:rPr>
              <a:t>, a Creole educated in Europe, Wrote </a:t>
            </a:r>
            <a:r>
              <a:rPr lang="en-US" altLang="en-US" sz="5600" b="1" i="1">
                <a:solidFill>
                  <a:schemeClr val="tx1"/>
                </a:solidFill>
              </a:rPr>
              <a:t>Manifesto of Cartagena</a:t>
            </a:r>
            <a:r>
              <a:rPr lang="en-US" altLang="en-US" sz="5600" b="1">
                <a:solidFill>
                  <a:schemeClr val="tx1"/>
                </a:solidFill>
              </a:rPr>
              <a:t> </a:t>
            </a:r>
            <a:r>
              <a:rPr lang="en-US" altLang="en-US" sz="5600">
                <a:solidFill>
                  <a:schemeClr val="tx1"/>
                </a:solidFill>
              </a:rPr>
              <a:t>- a cry for revolution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5600">
                <a:solidFill>
                  <a:schemeClr val="tx1"/>
                </a:solidFill>
              </a:rPr>
              <a:t>Bolivar did not support rights for lower classes in Venezuela…they will force him out to Colombia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</p:txBody>
      </p:sp>
      <p:pic>
        <p:nvPicPr>
          <p:cNvPr id="14340" name="Picture 1">
            <a:extLst>
              <a:ext uri="{FF2B5EF4-FFF2-40B4-BE49-F238E27FC236}">
                <a16:creationId xmlns:a16="http://schemas.microsoft.com/office/drawing/2014/main" id="{DB8730F4-5354-DD40-8774-265ADD309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9860" y="966787"/>
            <a:ext cx="9425940" cy="11782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F415B-B01A-4535-912F-4A721F6F1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5" y="581025"/>
            <a:ext cx="21971000" cy="143316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Independence</a:t>
            </a:r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3BA4FFA9-C7D1-470B-A6C1-3C9F1F294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0" y="2438401"/>
            <a:ext cx="13328651" cy="101790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In 1808, the Spanish Empire trembled when Napoleon conquered the Iberian peninsula and appointed his brother ruler of Spain</a:t>
            </a: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Bolívar joined a revolutionary group that expelled the Spanish governor from Venezuela.</a:t>
            </a: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The ruling junta sent Bolívar to England in search of assistance. </a:t>
            </a: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In 1811,  Venezuela declared its independence, and early the following year </a:t>
            </a:r>
            <a:r>
              <a:rPr lang="en-US" altLang="en-US" b="1" dirty="0">
                <a:solidFill>
                  <a:schemeClr val="tx1"/>
                </a:solidFill>
              </a:rPr>
              <a:t>Miranda, </a:t>
            </a:r>
            <a:r>
              <a:rPr lang="en-US" altLang="en-US" dirty="0">
                <a:solidFill>
                  <a:schemeClr val="tx1"/>
                </a:solidFill>
              </a:rPr>
              <a:t>a prominent Venezuelan nationalist, became head of the revolutionary government</a:t>
            </a:r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32E0C1CD-1175-904F-90D3-48015C868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4731" y="581025"/>
            <a:ext cx="7557945" cy="10179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EAF3F9DB-48FF-9440-AF1D-87A60BC619F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06500" y="2926080"/>
            <a:ext cx="9779000" cy="957905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400" dirty="0"/>
              <a:t>A split developed in the revolutionary leadership, however</a:t>
            </a:r>
          </a:p>
          <a:p>
            <a:pPr eaLnBrk="1" hangingPunct="1"/>
            <a:r>
              <a:rPr lang="en-US" altLang="en-US" sz="3400" dirty="0"/>
              <a:t>After journeying to New Granada (Colombia), Bolívar planned another attack and in August 1813, led an army triumphantly into Caracas, proclaimed the region a republic</a:t>
            </a:r>
          </a:p>
          <a:p>
            <a:pPr eaLnBrk="1" hangingPunct="1"/>
            <a:r>
              <a:rPr lang="en-US" altLang="en-US" sz="3400" dirty="0"/>
              <a:t>He was made its leader with the title of "Liberator." </a:t>
            </a:r>
          </a:p>
          <a:p>
            <a:pPr eaLnBrk="1" hangingPunct="1"/>
            <a:r>
              <a:rPr lang="en-US" altLang="en-US" sz="3400" dirty="0"/>
              <a:t>He had not, however, secured his position, and in 1814, the Spanish, supported by Venezuelan</a:t>
            </a:r>
            <a:r>
              <a:rPr lang="en-US" altLang="en-US" sz="3400" i="1" dirty="0"/>
              <a:t> llaneros,</a:t>
            </a:r>
            <a:r>
              <a:rPr lang="en-US" altLang="en-US" sz="3400" dirty="0"/>
              <a:t> or cowboys, defeated the Liberator, who fled to Jamaica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14D063-3A1D-914C-8096-F76461691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31911"/>
          <a:stretch/>
        </p:blipFill>
        <p:spPr bwMode="auto">
          <a:xfrm>
            <a:off x="12192000" y="200024"/>
            <a:ext cx="10916874" cy="132588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48B3EC-6444-4090-AC7A-F22B87869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5900" dirty="0"/>
              <a:t>Simon Bolivar: </a:t>
            </a:r>
            <a:r>
              <a:rPr lang="en-US" sz="5900" i="1" dirty="0">
                <a:solidFill>
                  <a:srgbClr val="C00000"/>
                </a:solidFill>
              </a:rPr>
              <a:t>El Liberator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etter1">
            <a:extLst>
              <a:ext uri="{FF2B5EF4-FFF2-40B4-BE49-F238E27FC236}">
                <a16:creationId xmlns:a16="http://schemas.microsoft.com/office/drawing/2014/main" id="{72A3534E-39BE-064E-B8F7-D1FBD0FB4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155">
            <a:off x="16199949" y="1891430"/>
            <a:ext cx="7224101" cy="993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B65CFF46-AF13-4930-B3FD-1C73B6D7D8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2297" y="412749"/>
            <a:ext cx="15240000" cy="16764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solidFill>
                  <a:srgbClr val="FF0000"/>
                </a:solidFill>
              </a:rPr>
              <a:t>The </a:t>
            </a:r>
            <a:r>
              <a:rPr lang="en-US" sz="7200" i="1" dirty="0">
                <a:solidFill>
                  <a:srgbClr val="FF0000"/>
                </a:solidFill>
              </a:rPr>
              <a:t>Jamaica Letter</a:t>
            </a:r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0E422A72-2AFF-4C5C-A91F-7ABDFFBE8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438401"/>
            <a:ext cx="13411200" cy="100266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Bolivar, in exile in Jamaica, wrote a letter explain his political aspirations for South America</a:t>
            </a:r>
          </a:p>
          <a:p>
            <a:pPr lvl="1">
              <a:buFont typeface="Gill Sans MT" panose="020B0502020104020203" pitchFamily="34" charset="0"/>
              <a:buChar char="–"/>
              <a:defRPr/>
            </a:pPr>
            <a:r>
              <a:rPr lang="en-US" altLang="en-US" sz="4400" dirty="0">
                <a:solidFill>
                  <a:schemeClr val="tx1"/>
                </a:solidFill>
              </a:rPr>
              <a:t>Inspired by Enlightened ideas</a:t>
            </a: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Anxious to continue the fight, he obtained weapons and money from Haiti and in March 1816, sailed for Venezuela</a:t>
            </a: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Upon returning to Venezuela Bolivar gained support from patriot guerilla bands, the llaneros (who had changed sides) , British merchants and soldiers living in South America.</a:t>
            </a:r>
          </a:p>
          <a:p>
            <a:pPr>
              <a:defRPr/>
            </a:pPr>
            <a:endParaRPr lang="en-US" altLang="en-US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47C19F-1E21-41F4-B361-19C7F721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Bolivar believed in a ‘Gran Colombia”</a:t>
            </a:r>
          </a:p>
        </p:txBody>
      </p:sp>
      <p:pic>
        <p:nvPicPr>
          <p:cNvPr id="21507" name="Picture 4">
            <a:extLst>
              <a:ext uri="{FF2B5EF4-FFF2-40B4-BE49-F238E27FC236}">
                <a16:creationId xmlns:a16="http://schemas.microsoft.com/office/drawing/2014/main" id="{D1A46B7B-A2AD-4345-B6A1-1976E78E8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825750"/>
            <a:ext cx="9906000" cy="9810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F4761DE6-4F0D-4F61-B86A-51E1387F4B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500" y="457200"/>
            <a:ext cx="21971000" cy="1433163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solidFill>
                  <a:srgbClr val="FF0000"/>
                </a:solidFill>
              </a:rPr>
              <a:t>Republic of Colombia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ECBE4C8-FDA7-4E8B-AD33-65CEBB1447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1500" y="2200275"/>
            <a:ext cx="15430500" cy="11058525"/>
          </a:xfrm>
        </p:spPr>
        <p:txBody>
          <a:bodyPr rtlCol="0">
            <a:normAutofit fontScale="92500" lnSpcReduction="10000"/>
          </a:bodyPr>
          <a:lstStyle/>
          <a:p>
            <a:pPr marL="1097280" indent="-82296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6000" dirty="0">
                <a:solidFill>
                  <a:schemeClr val="tx1"/>
                </a:solidFill>
              </a:rPr>
              <a:t>At the Angostura Congress (1819)  established Republic of Colombia Bolivar presented a Constitution that</a:t>
            </a:r>
            <a:r>
              <a:rPr lang="en-US" sz="5200" dirty="0">
                <a:solidFill>
                  <a:schemeClr val="tx1"/>
                </a:solidFill>
              </a:rPr>
              <a:t>:</a:t>
            </a:r>
          </a:p>
          <a:p>
            <a:pPr marL="1737360" lvl="1" indent="-566928">
              <a:buFont typeface="Wingdings 2"/>
              <a:buChar char=""/>
              <a:defRPr/>
            </a:pPr>
            <a:r>
              <a:rPr lang="en-US" sz="5600" dirty="0">
                <a:solidFill>
                  <a:schemeClr val="tx1"/>
                </a:solidFill>
              </a:rPr>
              <a:t>Gave Bolivar dictatorial powers</a:t>
            </a:r>
          </a:p>
          <a:p>
            <a:pPr marL="1737360" lvl="1" indent="-566928">
              <a:buFont typeface="Wingdings 2"/>
              <a:buChar char=""/>
              <a:defRPr/>
            </a:pPr>
            <a:r>
              <a:rPr lang="en-US" sz="5600" dirty="0">
                <a:solidFill>
                  <a:schemeClr val="tx1"/>
                </a:solidFill>
              </a:rPr>
              <a:t>Abolished slavery (gets British and Haitian support)</a:t>
            </a:r>
          </a:p>
          <a:p>
            <a:pPr marL="1737360" lvl="1" indent="-566928">
              <a:buFont typeface="Wingdings 2"/>
              <a:buChar char=""/>
              <a:defRPr/>
            </a:pPr>
            <a:r>
              <a:rPr lang="en-US" sz="5600" dirty="0">
                <a:solidFill>
                  <a:schemeClr val="tx1"/>
                </a:solidFill>
              </a:rPr>
              <a:t>Distributed land to soldiers</a:t>
            </a:r>
          </a:p>
          <a:p>
            <a:pPr marL="1737360" lvl="1" indent="-566928">
              <a:buFont typeface="Wingdings 2"/>
              <a:buChar char=""/>
              <a:defRPr/>
            </a:pPr>
            <a:r>
              <a:rPr lang="en-US" sz="5600" dirty="0">
                <a:solidFill>
                  <a:schemeClr val="tx1"/>
                </a:solidFill>
              </a:rPr>
              <a:t>Appointed a president with royal powers</a:t>
            </a:r>
          </a:p>
          <a:p>
            <a:pPr marL="1737360" lvl="1" indent="-566928">
              <a:buFont typeface="Wingdings 2"/>
              <a:buChar char=""/>
              <a:defRPr/>
            </a:pPr>
            <a:r>
              <a:rPr lang="en-US" sz="5600" dirty="0">
                <a:solidFill>
                  <a:schemeClr val="tx1"/>
                </a:solidFill>
              </a:rPr>
              <a:t>Created a hereditary Senate (like British House of Lords)</a:t>
            </a:r>
          </a:p>
          <a:p>
            <a:pPr marL="1737360" lvl="1" indent="-566928">
              <a:buFont typeface="Wingdings 2"/>
              <a:buChar char=""/>
              <a:defRPr/>
            </a:pPr>
            <a:r>
              <a:rPr lang="en-US" sz="5600" dirty="0">
                <a:solidFill>
                  <a:schemeClr val="tx1"/>
                </a:solidFill>
              </a:rPr>
              <a:t>Voting restricted to property owners</a:t>
            </a:r>
          </a:p>
          <a:p>
            <a:pPr marL="1097280" indent="-82296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2532" name="Picture 4" descr="emancipation">
            <a:extLst>
              <a:ext uri="{FF2B5EF4-FFF2-40B4-BE49-F238E27FC236}">
                <a16:creationId xmlns:a16="http://schemas.microsoft.com/office/drawing/2014/main" id="{E5C73D76-6B05-A545-A44A-412F0D413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3153" y="742950"/>
            <a:ext cx="7031997" cy="98869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652A273-F336-492A-8B4C-6F160EFE33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Bolivar’s army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25A878AF-B455-404C-BCD9-D8C0167096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0026" y="2590801"/>
            <a:ext cx="14973300" cy="100266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Crossed the vast central plains and then the Andes during the rainy season and made a surprise attack on Bogotá.</a:t>
            </a:r>
          </a:p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His much depleted force routed the royalists’ main forces forcing the Spaniards and loyalists to flee from Bogotá, 1819</a:t>
            </a:r>
          </a:p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1821, Bolívar won the Battle of Carabobo, and Caracas fell</a:t>
            </a:r>
          </a:p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Bolívar next went south and conquered the province of Quito.</a:t>
            </a:r>
          </a:p>
        </p:txBody>
      </p:sp>
      <p:pic>
        <p:nvPicPr>
          <p:cNvPr id="24580" name="Picture 4" descr="Image:Watercolor SMD.jpg">
            <a:hlinkClick r:id="rId3"/>
            <a:extLst>
              <a:ext uri="{FF2B5EF4-FFF2-40B4-BE49-F238E27FC236}">
                <a16:creationId xmlns:a16="http://schemas.microsoft.com/office/drawing/2014/main" id="{6B372407-8A21-0446-A411-441ED1639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374" y="1079500"/>
            <a:ext cx="7664126" cy="67532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9F5BA90C-01BA-E744-8338-72DF031EB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151" y="2257427"/>
            <a:ext cx="7410450" cy="1141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5816464F-95F2-4833-A390-DBD654716AB5}"/>
              </a:ext>
            </a:extLst>
          </p:cNvPr>
          <p:cNvSpPr/>
          <p:nvPr/>
        </p:nvSpPr>
        <p:spPr>
          <a:xfrm rot="2342042">
            <a:off x="7588250" y="5083177"/>
            <a:ext cx="9702800" cy="9683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hangingPunct="1">
              <a:defRPr/>
            </a:pPr>
            <a:endParaRPr lang="en-US" sz="480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1697CD5-91B1-46C4-B2F9-84BAB54DBD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7200" dirty="0">
                <a:solidFill>
                  <a:srgbClr val="FF0000"/>
                </a:solidFill>
              </a:rPr>
              <a:t>Liberation of southern South America</a:t>
            </a:r>
          </a:p>
        </p:txBody>
      </p:sp>
      <p:sp>
        <p:nvSpPr>
          <p:cNvPr id="26629" name="Rectangle 4">
            <a:extLst>
              <a:ext uri="{FF2B5EF4-FFF2-40B4-BE49-F238E27FC236}">
                <a16:creationId xmlns:a16="http://schemas.microsoft.com/office/drawing/2014/main" id="{F372EBC2-2967-2F46-8E6A-4979870759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43150" y="4724400"/>
            <a:ext cx="10709277" cy="853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Creoles in southern South America rose against the </a:t>
            </a:r>
            <a:r>
              <a:rPr lang="en-US" altLang="en-US" b="1" dirty="0" err="1">
                <a:solidFill>
                  <a:schemeClr val="tx1"/>
                </a:solidFill>
              </a:rPr>
              <a:t>Peninsulares</a:t>
            </a:r>
            <a:r>
              <a:rPr lang="en-US" altLang="en-US" b="1" dirty="0">
                <a:solidFill>
                  <a:schemeClr val="tx1"/>
                </a:solidFill>
              </a:rPr>
              <a:t>.</a:t>
            </a:r>
          </a:p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There were divisions between liberal and conservative Creoles.</a:t>
            </a:r>
          </a:p>
          <a:p>
            <a:pPr eaLnBrk="1" hangingPunct="1"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5F4814A-C65E-4FA3-AA8F-9D03951014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14475" y="823911"/>
            <a:ext cx="15801974" cy="1584324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solidFill>
                  <a:srgbClr val="FF0000"/>
                </a:solidFill>
              </a:rPr>
              <a:t>Liberation of Argentina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F2F9AAF4-C104-1E4D-BCA2-24429FC1FF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14475" y="2438401"/>
            <a:ext cx="10677526" cy="9661526"/>
          </a:xfrm>
        </p:spPr>
        <p:txBody>
          <a:bodyPr/>
          <a:lstStyle/>
          <a:p>
            <a:pPr eaLnBrk="1" hangingPunct="1"/>
            <a:r>
              <a:rPr lang="en-US" altLang="en-US" sz="5600" b="1" dirty="0">
                <a:solidFill>
                  <a:schemeClr val="tx1"/>
                </a:solidFill>
              </a:rPr>
              <a:t>Jose de San Martín</a:t>
            </a:r>
          </a:p>
          <a:p>
            <a:pPr lvl="1" eaLnBrk="1" hangingPunct="1"/>
            <a:r>
              <a:rPr lang="en-US" altLang="en-US" dirty="0">
                <a:solidFill>
                  <a:schemeClr val="tx1"/>
                </a:solidFill>
              </a:rPr>
              <a:t>Left the Spanish military in 1812 and returned to Argentina where he allied with the rebels in Buenos Aires who demanded independence from Spain. </a:t>
            </a:r>
          </a:p>
        </p:txBody>
      </p:sp>
      <p:pic>
        <p:nvPicPr>
          <p:cNvPr id="28676" name="Picture 6" descr="Image result for jose de san martin battles">
            <a:extLst>
              <a:ext uri="{FF2B5EF4-FFF2-40B4-BE49-F238E27FC236}">
                <a16:creationId xmlns:a16="http://schemas.microsoft.com/office/drawing/2014/main" id="{86C80A8D-6FD4-464D-BDEF-19538E9A1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942" y="1935956"/>
            <a:ext cx="9958759" cy="98440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83E73-6CA7-42B7-B604-6BE61802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67" y="844550"/>
            <a:ext cx="21971000" cy="143316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Chilean Independence</a:t>
            </a: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FDD0DF50-7ED5-5746-B50C-37AAD8FFD4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0050" y="2616200"/>
            <a:ext cx="10487025" cy="8534400"/>
          </a:xfrm>
        </p:spPr>
        <p:txBody>
          <a:bodyPr/>
          <a:lstStyle/>
          <a:p>
            <a:pPr lvl="1" eaLnBrk="1" hangingPunct="1"/>
            <a:r>
              <a:rPr lang="en-US" altLang="en-US" sz="4000" dirty="0">
                <a:solidFill>
                  <a:schemeClr val="tx1"/>
                </a:solidFill>
              </a:rPr>
              <a:t>Chile’s Creole leader, </a:t>
            </a:r>
            <a:r>
              <a:rPr lang="en-US" altLang="en-US" sz="4000" b="1" dirty="0">
                <a:solidFill>
                  <a:schemeClr val="tx1"/>
                </a:solidFill>
              </a:rPr>
              <a:t>Bernardo O’Higgins</a:t>
            </a:r>
            <a:r>
              <a:rPr lang="en-US" altLang="en-US" sz="4000" dirty="0">
                <a:solidFill>
                  <a:schemeClr val="tx1"/>
                </a:solidFill>
              </a:rPr>
              <a:t>, had been defeated by Royalists.</a:t>
            </a:r>
          </a:p>
          <a:p>
            <a:pPr lvl="1" eaLnBrk="1" hangingPunct="1"/>
            <a:r>
              <a:rPr lang="en-US" altLang="en-US" sz="4000" dirty="0">
                <a:solidFill>
                  <a:schemeClr val="tx1"/>
                </a:solidFill>
              </a:rPr>
              <a:t>San Mart</a:t>
            </a:r>
            <a:r>
              <a:rPr lang="en-US" altLang="en-US" sz="4000" dirty="0">
                <a:solidFill>
                  <a:schemeClr val="tx1"/>
                </a:solidFill>
                <a:cs typeface="Arial" panose="020B0604020202020204" pitchFamily="34" charset="0"/>
              </a:rPr>
              <a:t>í</a:t>
            </a:r>
            <a:r>
              <a:rPr lang="en-US" altLang="en-US" sz="4000" dirty="0">
                <a:solidFill>
                  <a:schemeClr val="tx1"/>
                </a:solidFill>
              </a:rPr>
              <a:t>n crossed the Andes and defeated Spanish in Chile</a:t>
            </a:r>
          </a:p>
          <a:p>
            <a:pPr lvl="2" eaLnBrk="1" hangingPunct="1"/>
            <a:r>
              <a:rPr lang="en-US" altLang="en-US" sz="4000" dirty="0">
                <a:solidFill>
                  <a:schemeClr val="tx1"/>
                </a:solidFill>
              </a:rPr>
              <a:t>Ended tribute and frees children of slaves.</a:t>
            </a:r>
          </a:p>
          <a:p>
            <a:pPr lvl="2" eaLnBrk="1" hangingPunct="1"/>
            <a:r>
              <a:rPr lang="en-US" altLang="en-US" sz="4000" dirty="0">
                <a:solidFill>
                  <a:schemeClr val="tx1"/>
                </a:solidFill>
              </a:rPr>
              <a:t>Placed O’Higgins back in control.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30724" name="Picture 2">
            <a:extLst>
              <a:ext uri="{FF2B5EF4-FFF2-40B4-BE49-F238E27FC236}">
                <a16:creationId xmlns:a16="http://schemas.microsoft.com/office/drawing/2014/main" id="{0094B267-E21E-6547-994E-0EE0C6C88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3934" y="844550"/>
            <a:ext cx="10693292" cy="10306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6318657F-C4A9-0F43-A790-A29876B9C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59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7" name="8 - 25 - 2021"/>
          <p:cNvSpPr txBox="1"/>
          <p:nvPr/>
        </p:nvSpPr>
        <p:spPr>
          <a:xfrm>
            <a:off x="665628" y="417622"/>
            <a:ext cx="6463308" cy="1221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000">
                <a:solidFill>
                  <a:srgbClr val="FFFF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lang="en-US" dirty="0"/>
              <a:t>12</a:t>
            </a:r>
            <a:r>
              <a:rPr dirty="0"/>
              <a:t> - </a:t>
            </a:r>
            <a:r>
              <a:rPr lang="en-US" dirty="0"/>
              <a:t>16</a:t>
            </a:r>
            <a:r>
              <a:rPr dirty="0"/>
              <a:t> - 2021</a:t>
            </a:r>
          </a:p>
        </p:txBody>
      </p:sp>
      <p:sp>
        <p:nvSpPr>
          <p:cNvPr id="9" name="Get your Focus Sheet out on your desk">
            <a:extLst>
              <a:ext uri="{FF2B5EF4-FFF2-40B4-BE49-F238E27FC236}">
                <a16:creationId xmlns:a16="http://schemas.microsoft.com/office/drawing/2014/main" id="{4AB43BD2-8FC7-3D47-AE0E-05C94D01F131}"/>
              </a:ext>
            </a:extLst>
          </p:cNvPr>
          <p:cNvSpPr/>
          <p:nvPr/>
        </p:nvSpPr>
        <p:spPr>
          <a:xfrm>
            <a:off x="715451" y="3423954"/>
            <a:ext cx="19839499" cy="4636313"/>
          </a:xfrm>
          <a:prstGeom prst="roundRect">
            <a:avLst>
              <a:gd name="adj" fmla="val 10299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en-US" sz="9600" dirty="0">
                <a:solidFill>
                  <a:schemeClr val="bg1"/>
                </a:solidFill>
                <a:latin typeface="Candara" panose="020E0502030303020204" pitchFamily="34" charset="0"/>
              </a:rPr>
              <a:t>I can examine the South American Revolutions.</a:t>
            </a:r>
            <a:endParaRPr sz="9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1 Minute 2" descr="1 Minute 2">
            <a:hlinkClick r:id="" action="ppaction://media"/>
            <a:extLst>
              <a:ext uri="{FF2B5EF4-FFF2-40B4-BE49-F238E27FC236}">
                <a16:creationId xmlns:a16="http://schemas.microsoft.com/office/drawing/2014/main" id="{769B7411-793F-004F-9CC3-B10B58231B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7248" b="27248"/>
          <a:stretch/>
        </p:blipFill>
        <p:spPr>
          <a:xfrm>
            <a:off x="9390621" y="1373089"/>
            <a:ext cx="5602757" cy="1912077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8361842-A3F5-084F-9465-D2B313901F79}"/>
              </a:ext>
            </a:extLst>
          </p:cNvPr>
          <p:cNvSpPr/>
          <p:nvPr/>
        </p:nvSpPr>
        <p:spPr>
          <a:xfrm>
            <a:off x="715451" y="1902235"/>
            <a:ext cx="7879793" cy="1339374"/>
          </a:xfrm>
          <a:prstGeom prst="round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board SE" panose="03050602040202020205" pitchFamily="66" charset="77"/>
                <a:ea typeface="Helvetica Neue Medium"/>
                <a:cs typeface="Helvetica Neue Medium"/>
                <a:sym typeface="Helvetica Neue Medium"/>
              </a:rPr>
              <a:t>Learning Target</a:t>
            </a:r>
            <a:r>
              <a:rPr kumimoji="0" lang="en-US" sz="7200" b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board SE" panose="03050602040202020205" pitchFamily="66" charset="77"/>
                <a:ea typeface="Helvetica Neue Medium"/>
                <a:cs typeface="Helvetica Neue Medium"/>
                <a:sym typeface="Helvetica Neue Medium"/>
              </a:rPr>
              <a:t>: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1D6E9E5F-945D-7C45-8FDA-7722DFE297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351" y="866299"/>
            <a:ext cx="2571750" cy="3313155"/>
          </a:xfrm>
          <a:prstGeom prst="ellipse">
            <a:avLst/>
          </a:prstGeom>
          <a:ln w="3175" cap="rnd">
            <a:solidFill>
              <a:schemeClr val="bg2">
                <a:lumMod val="1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08D8E2E-0C38-44C1-B340-2B4DED2DFE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7200" dirty="0">
                <a:solidFill>
                  <a:srgbClr val="FF0000"/>
                </a:solidFill>
              </a:rPr>
              <a:t>Bernardo O’Higgins</a:t>
            </a:r>
          </a:p>
        </p:txBody>
      </p:sp>
      <p:sp>
        <p:nvSpPr>
          <p:cNvPr id="31747" name="Content Placeholder 5">
            <a:extLst>
              <a:ext uri="{FF2B5EF4-FFF2-40B4-BE49-F238E27FC236}">
                <a16:creationId xmlns:a16="http://schemas.microsoft.com/office/drawing/2014/main" id="{DBC9EFD3-6CB1-CB42-AC40-6339AA93F2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19600" y="1981201"/>
            <a:ext cx="16002000" cy="1063625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He is seen as the father of Chile</a:t>
            </a:r>
          </a:p>
        </p:txBody>
      </p:sp>
      <p:pic>
        <p:nvPicPr>
          <p:cNvPr id="31748" name="Picture 3" descr="image?id=92964&amp;rendTypeId=4">
            <a:extLst>
              <a:ext uri="{FF2B5EF4-FFF2-40B4-BE49-F238E27FC236}">
                <a16:creationId xmlns:a16="http://schemas.microsoft.com/office/drawing/2014/main" id="{A2896655-78F1-2242-BE00-8B82B8679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3384549"/>
            <a:ext cx="7810500" cy="92696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4" descr="vida3">
            <a:extLst>
              <a:ext uri="{FF2B5EF4-FFF2-40B4-BE49-F238E27FC236}">
                <a16:creationId xmlns:a16="http://schemas.microsoft.com/office/drawing/2014/main" id="{656B80D8-2DEC-A94E-A702-200866CF1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1" y="1066800"/>
            <a:ext cx="546735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5" descr="CL148">
            <a:extLst>
              <a:ext uri="{FF2B5EF4-FFF2-40B4-BE49-F238E27FC236}">
                <a16:creationId xmlns:a16="http://schemas.microsoft.com/office/drawing/2014/main" id="{A0F14CF4-E8A5-8A47-9585-DF3DD78A2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450" y="5905500"/>
            <a:ext cx="7810500" cy="750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464F-185F-4B94-881D-67B1599A6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Meanwhile in </a:t>
            </a:r>
            <a:r>
              <a:rPr lang="en-US" dirty="0" err="1">
                <a:solidFill>
                  <a:srgbClr val="FF0000"/>
                </a:solidFill>
              </a:rPr>
              <a:t>argentina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2F220E93-D367-1145-A62C-6E5D52D67C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06500" y="2438400"/>
            <a:ext cx="18986501" cy="9321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New government in Argentina promises:</a:t>
            </a:r>
          </a:p>
          <a:p>
            <a:pPr lvl="1" eaLnBrk="1" hangingPunct="1"/>
            <a:r>
              <a:rPr lang="en-US" altLang="en-US" b="1" dirty="0">
                <a:solidFill>
                  <a:schemeClr val="tx1"/>
                </a:solidFill>
              </a:rPr>
              <a:t>Abolition of </a:t>
            </a:r>
            <a:r>
              <a:rPr lang="en-US" altLang="en-US" b="1" i="1" dirty="0" err="1">
                <a:solidFill>
                  <a:schemeClr val="tx1"/>
                </a:solidFill>
              </a:rPr>
              <a:t>mita</a:t>
            </a:r>
            <a:endParaRPr lang="en-US" altLang="en-US" b="1" i="1" dirty="0">
              <a:solidFill>
                <a:schemeClr val="tx1"/>
              </a:solidFill>
            </a:endParaRPr>
          </a:p>
          <a:p>
            <a:pPr lvl="1" eaLnBrk="1" hangingPunct="1"/>
            <a:r>
              <a:rPr lang="en-US" altLang="en-US" b="1" dirty="0">
                <a:solidFill>
                  <a:schemeClr val="tx1"/>
                </a:solidFill>
              </a:rPr>
              <a:t>Abolition of </a:t>
            </a:r>
            <a:r>
              <a:rPr lang="en-US" altLang="en-US" b="1" i="1" dirty="0">
                <a:solidFill>
                  <a:schemeClr val="tx1"/>
                </a:solidFill>
              </a:rPr>
              <a:t>encomienda</a:t>
            </a:r>
          </a:p>
          <a:p>
            <a:pPr lvl="1" eaLnBrk="1" hangingPunct="1"/>
            <a:r>
              <a:rPr lang="en-US" altLang="en-US" b="1" dirty="0">
                <a:solidFill>
                  <a:schemeClr val="tx1"/>
                </a:solidFill>
              </a:rPr>
              <a:t>Abolition of nobility</a:t>
            </a:r>
          </a:p>
          <a:p>
            <a:pPr lvl="1" eaLnBrk="1" hangingPunct="1"/>
            <a:r>
              <a:rPr lang="en-US" altLang="en-US" b="1" dirty="0">
                <a:solidFill>
                  <a:schemeClr val="tx1"/>
                </a:solidFill>
              </a:rPr>
              <a:t>Abolition of the Inquisition</a:t>
            </a:r>
          </a:p>
        </p:txBody>
      </p:sp>
      <p:pic>
        <p:nvPicPr>
          <p:cNvPr id="33796" name="Picture 3" descr="SanMartinCrossesTheAndes">
            <a:extLst>
              <a:ext uri="{FF2B5EF4-FFF2-40B4-BE49-F238E27FC236}">
                <a16:creationId xmlns:a16="http://schemas.microsoft.com/office/drawing/2014/main" id="{35BA7034-6C61-5B44-B949-27A4FC2F3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25" y="4381500"/>
            <a:ext cx="814387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EA7AA6C-07D2-407A-B557-5463714BFC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8000" dirty="0">
                <a:solidFill>
                  <a:srgbClr val="FF0000"/>
                </a:solidFill>
              </a:rPr>
              <a:t>Bolivar and San Mart</a:t>
            </a:r>
            <a:r>
              <a:rPr lang="en-US" sz="8000" dirty="0">
                <a:solidFill>
                  <a:srgbClr val="FF0000"/>
                </a:solidFill>
                <a:cs typeface="Arial" charset="0"/>
              </a:rPr>
              <a:t>í</a:t>
            </a:r>
            <a:r>
              <a:rPr lang="en-US" sz="8000" dirty="0">
                <a:solidFill>
                  <a:srgbClr val="FF0000"/>
                </a:solidFill>
              </a:rPr>
              <a:t>n met in Guayaquil, Peru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E82F5B3-72C3-4848-91EE-280412F0B77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695827" y="3903314"/>
            <a:ext cx="7343774" cy="697741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Wanted coast of Peru</a:t>
            </a:r>
          </a:p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Wanted a republican oligarchy</a:t>
            </a:r>
          </a:p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Assumed singular leadership of revolution in South America.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CD34C73A-0F4A-5941-AE6E-5FCFCAE9365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12344400" y="3903314"/>
            <a:ext cx="8077200" cy="697741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Wanted coast of Peru</a:t>
            </a:r>
          </a:p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Wanted a monarchy</a:t>
            </a:r>
          </a:p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Retired from public life and dies in obscurity in France</a:t>
            </a:r>
            <a:r>
              <a:rPr lang="en-US" altLang="en-US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845" name="Text Box 5">
            <a:extLst>
              <a:ext uri="{FF2B5EF4-FFF2-40B4-BE49-F238E27FC236}">
                <a16:creationId xmlns:a16="http://schemas.microsoft.com/office/drawing/2014/main" id="{016E01BC-91C9-EA44-8BF1-31F22486F30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5991376" y="2564664"/>
            <a:ext cx="3232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>
                <a:solidFill>
                  <a:srgbClr val="595959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4800" b="1" dirty="0">
                <a:solidFill>
                  <a:schemeClr val="tx1"/>
                </a:solidFill>
                <a:latin typeface="Arial" panose="020B0604020202020204" pitchFamily="34" charset="0"/>
              </a:rPr>
              <a:t>Bolivar</a:t>
            </a:r>
          </a:p>
        </p:txBody>
      </p:sp>
      <p:sp>
        <p:nvSpPr>
          <p:cNvPr id="35846" name="Text Box 6">
            <a:extLst>
              <a:ext uri="{FF2B5EF4-FFF2-40B4-BE49-F238E27FC236}">
                <a16:creationId xmlns:a16="http://schemas.microsoft.com/office/drawing/2014/main" id="{92B3986A-1DD6-E649-99F1-7A5409577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2626" y="2905127"/>
            <a:ext cx="68675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>
                <a:solidFill>
                  <a:srgbClr val="595959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4800" b="1">
                <a:solidFill>
                  <a:schemeClr val="tx1"/>
                </a:solidFill>
                <a:latin typeface="Arial" panose="020B0604020202020204" pitchFamily="34" charset="0"/>
              </a:rPr>
              <a:t>San Mart</a:t>
            </a:r>
            <a:r>
              <a:rPr lang="en-US" altLang="en-US"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en-US" sz="4800" b="1">
                <a:solidFill>
                  <a:schemeClr val="tx1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35847" name="Text Box 7">
            <a:extLst>
              <a:ext uri="{FF2B5EF4-FFF2-40B4-BE49-F238E27FC236}">
                <a16:creationId xmlns:a16="http://schemas.microsoft.com/office/drawing/2014/main" id="{EA9D5C9E-73AA-B746-8E67-D62CACB33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376" y="12271377"/>
            <a:ext cx="147094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>
                <a:solidFill>
                  <a:srgbClr val="595959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Arial" panose="020B0604020202020204" pitchFamily="34" charset="0"/>
              </a:rPr>
              <a:t>What was said at this meeting remains a mystery</a:t>
            </a:r>
            <a:r>
              <a:rPr lang="en-US" altLang="en-US" sz="480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35848" name="Picture 8" descr="bolivar%2520san_martin_meeting_lg">
            <a:hlinkClick r:id="rId3"/>
            <a:extLst>
              <a:ext uri="{FF2B5EF4-FFF2-40B4-BE49-F238E27FC236}">
                <a16:creationId xmlns:a16="http://schemas.microsoft.com/office/drawing/2014/main" id="{624DB48B-10DF-2440-8008-F5A5FFAB2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8612980"/>
            <a:ext cx="4695825" cy="370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AutoShape 9">
            <a:extLst>
              <a:ext uri="{FF2B5EF4-FFF2-40B4-BE49-F238E27FC236}">
                <a16:creationId xmlns:a16="http://schemas.microsoft.com/office/drawing/2014/main" id="{573490F6-09A4-8F4C-B05B-4F4281128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0" y="8382000"/>
            <a:ext cx="3962400" cy="1676400"/>
          </a:xfrm>
          <a:prstGeom prst="wedgeEllipseCallout">
            <a:avLst>
              <a:gd name="adj1" fmla="val -113620"/>
              <a:gd name="adj2" fmla="val 3257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>
                <a:solidFill>
                  <a:srgbClr val="595959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chemeClr val="tx1"/>
                </a:solidFill>
                <a:latin typeface="Arial" panose="020B0604020202020204" pitchFamily="34" charset="0"/>
              </a:rPr>
              <a:t>My lips are sealed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F46E3-9E11-455F-BBAC-AD73BECBC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The Real Results</a:t>
            </a:r>
          </a:p>
        </p:txBody>
      </p:sp>
      <p:sp>
        <p:nvSpPr>
          <p:cNvPr id="37891" name="Content Placeholder 4">
            <a:extLst>
              <a:ext uri="{FF2B5EF4-FFF2-40B4-BE49-F238E27FC236}">
                <a16:creationId xmlns:a16="http://schemas.microsoft.com/office/drawing/2014/main" id="{AEF6DD90-3C3A-3048-AAC9-61E9173531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47776" y="2708275"/>
            <a:ext cx="10248900" cy="96266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Oppression of slaves and natives Americans continued</a:t>
            </a:r>
          </a:p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Caudillos (military dictators) gained power and forged alliances with landowners</a:t>
            </a:r>
          </a:p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Liberty was only a banner achieved at the expense of the poor, ethnic and mixed populations.</a:t>
            </a:r>
          </a:p>
        </p:txBody>
      </p:sp>
      <p:pic>
        <p:nvPicPr>
          <p:cNvPr id="37892" name="Picture 2">
            <a:extLst>
              <a:ext uri="{FF2B5EF4-FFF2-40B4-BE49-F238E27FC236}">
                <a16:creationId xmlns:a16="http://schemas.microsoft.com/office/drawing/2014/main" id="{EF9D5FFB-347E-7046-95E2-105DF7A0E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8475" y="1796081"/>
            <a:ext cx="8712201" cy="653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6114FE-09C5-4E45-BDC1-87088FE0A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2100" y="2146300"/>
            <a:ext cx="12280900" cy="8131176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BRAZIL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C2935D9-924B-48E0-B74C-4BD6A35E4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Brazilian Independence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altLang="en-US" b="1" dirty="0">
                <a:solidFill>
                  <a:srgbClr val="FF0000"/>
                </a:solidFill>
              </a:rPr>
              <a:t>1808-1822</a:t>
            </a:r>
            <a:br>
              <a:rPr lang="en-US" altLang="en-US" b="1" dirty="0">
                <a:solidFill>
                  <a:schemeClr val="tx1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0BFCDE93-F38F-F541-9158-5C22681BB9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62400" y="4419601"/>
            <a:ext cx="9906000" cy="819785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</a:rPr>
              <a:t>Relatively bloodless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Conflict between Mazombos (Creoles) and Reinois (Peninsulares)</a:t>
            </a:r>
          </a:p>
          <a:p>
            <a:pPr eaLnBrk="1" hangingPunct="1"/>
            <a:endParaRPr lang="en-US" altLang="en-US" b="1">
              <a:solidFill>
                <a:schemeClr val="bg1"/>
              </a:solidFill>
            </a:endParaRPr>
          </a:p>
        </p:txBody>
      </p:sp>
      <p:pic>
        <p:nvPicPr>
          <p:cNvPr id="39940" name="Picture 4" descr="rep41">
            <a:extLst>
              <a:ext uri="{FF2B5EF4-FFF2-40B4-BE49-F238E27FC236}">
                <a16:creationId xmlns:a16="http://schemas.microsoft.com/office/drawing/2014/main" id="{39348848-0107-1941-B60B-B8A89F924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5227" y="2924176"/>
            <a:ext cx="6953250" cy="1051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D5D1E-0532-4F63-94DE-74C0D9823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Causes of Discontent</a:t>
            </a:r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C091612C-D0BB-CF48-B1EF-CBA39C3B83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53027" y="2438401"/>
            <a:ext cx="15268574" cy="1017905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The Portuguese government heavily regulated the trade, manufacturing, and commerce of its most important colony. (mercantilism)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The Crown also taxed mineral resources, commerce, and luxury goods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It awarded contracts to tax farmers to collect as much as they could in return for a fixed payment to the Crown.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To ensure that the colonists concentrated on producing mineral wealth and sugar that would benefit Portugal, the monarchy refused to allow any manufacturing in Brazil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A6B04-FFDD-473B-AA31-363A7F5A3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538163"/>
            <a:ext cx="15544800" cy="112077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Early Events</a:t>
            </a:r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F444E0F0-6919-4660-AE5F-7DBAF97E9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846" y="2230437"/>
            <a:ext cx="15678153" cy="10947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Planters, merchants, and clergymen in </a:t>
            </a:r>
            <a:r>
              <a:rPr lang="en-US" altLang="en-US" dirty="0" err="1">
                <a:solidFill>
                  <a:schemeClr val="tx1"/>
                </a:solidFill>
              </a:rPr>
              <a:t>Minais</a:t>
            </a:r>
            <a:r>
              <a:rPr lang="en-US" altLang="en-US" dirty="0">
                <a:solidFill>
                  <a:schemeClr val="tx1"/>
                </a:solidFill>
              </a:rPr>
              <a:t> Gerais organized a movement designed to win Brazilian independence. </a:t>
            </a: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The governor of the province discovered the plot and quickly executed the movement's leader, </a:t>
            </a:r>
            <a:r>
              <a:rPr lang="en-US" altLang="en-US" b="1" dirty="0">
                <a:solidFill>
                  <a:schemeClr val="tx1"/>
                </a:solidFill>
              </a:rPr>
              <a:t>José da Silva Xavier, </a:t>
            </a:r>
            <a:r>
              <a:rPr lang="en-US" altLang="en-US" dirty="0">
                <a:solidFill>
                  <a:schemeClr val="tx1"/>
                </a:solidFill>
              </a:rPr>
              <a:t>"the </a:t>
            </a:r>
            <a:r>
              <a:rPr lang="en-US" altLang="en-US" dirty="0" err="1">
                <a:solidFill>
                  <a:schemeClr val="tx1"/>
                </a:solidFill>
              </a:rPr>
              <a:t>Toothpuller</a:t>
            </a:r>
            <a:r>
              <a:rPr lang="en-US" altLang="en-US" dirty="0">
                <a:solidFill>
                  <a:schemeClr val="tx1"/>
                </a:solidFill>
              </a:rPr>
              <a:t>." </a:t>
            </a: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Other insurrections broke out in Rio de Janeiro in 1794, in Bahia in 1798, and in Pernambuco in 1801. </a:t>
            </a: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All of these rebellions were repressed before they could seriously threaten the monarchy</a:t>
            </a:r>
          </a:p>
        </p:txBody>
      </p:sp>
      <p:pic>
        <p:nvPicPr>
          <p:cNvPr id="43012" name="Picture 2">
            <a:extLst>
              <a:ext uri="{FF2B5EF4-FFF2-40B4-BE49-F238E27FC236}">
                <a16:creationId xmlns:a16="http://schemas.microsoft.com/office/drawing/2014/main" id="{147C4BB4-7C44-F047-A3C1-752422DFF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395" y="1109663"/>
            <a:ext cx="6098082" cy="84058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napoleon">
            <a:extLst>
              <a:ext uri="{FF2B5EF4-FFF2-40B4-BE49-F238E27FC236}">
                <a16:creationId xmlns:a16="http://schemas.microsoft.com/office/drawing/2014/main" id="{106651A0-FD86-4247-A23E-9F36178DD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476" y="3962400"/>
            <a:ext cx="4200524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5E1F4C65-3278-482A-B224-65323BF165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24400" y="549276"/>
            <a:ext cx="15697200" cy="127952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8000" dirty="0">
                <a:solidFill>
                  <a:srgbClr val="FF0000"/>
                </a:solidFill>
              </a:rPr>
              <a:t>Causes of Brazilian Independence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8061CE3F-68C6-EE48-AA02-5B7786FE35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24400" y="2133601"/>
            <a:ext cx="12192000" cy="10118726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</a:rPr>
              <a:t>Royal family fled Portugal, 1808 when Napoleon invaded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With the seat of the Portuguese government in Rio de Janeiro, many of the old restrictions on trade and commerce disappeared.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Most important, the government opened Brazil's ports to British trade and merchants, manufacturing was encouraged, schools and institutions of higher education were constructed, and a new army was formed.</a:t>
            </a:r>
            <a:endParaRPr lang="en-US" altLang="en-US" b="1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endParaRPr lang="en-US" altLang="en-US"/>
          </a:p>
        </p:txBody>
      </p:sp>
      <p:pic>
        <p:nvPicPr>
          <p:cNvPr id="44037" name="Picture 4" descr="John VI of Portugal">
            <a:hlinkClick r:id="rId4" tooltip="John VI of Portugal"/>
            <a:extLst>
              <a:ext uri="{FF2B5EF4-FFF2-40B4-BE49-F238E27FC236}">
                <a16:creationId xmlns:a16="http://schemas.microsoft.com/office/drawing/2014/main" id="{A15C6E4A-DDA1-CC4F-B4E0-22F05EC4B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62400"/>
            <a:ext cx="3165474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AutoShape 6">
            <a:extLst>
              <a:ext uri="{FF2B5EF4-FFF2-40B4-BE49-F238E27FC236}">
                <a16:creationId xmlns:a16="http://schemas.microsoft.com/office/drawing/2014/main" id="{7DC8F54C-D395-E34A-8191-5A2C9C883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400" y="2743200"/>
            <a:ext cx="3810000" cy="1066800"/>
          </a:xfrm>
          <a:prstGeom prst="wedgeEllipseCallout">
            <a:avLst>
              <a:gd name="adj1" fmla="val -130"/>
              <a:gd name="adj2" fmla="val 1522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>
                <a:solidFill>
                  <a:srgbClr val="595959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chemeClr val="tx1"/>
                </a:solidFill>
                <a:latin typeface="Arial" panose="020B0604020202020204" pitchFamily="34" charset="0"/>
              </a:rPr>
              <a:t>Va t'en </a:t>
            </a:r>
          </a:p>
        </p:txBody>
      </p:sp>
      <p:sp>
        <p:nvSpPr>
          <p:cNvPr id="44040" name="TextBox 1">
            <a:extLst>
              <a:ext uri="{FF2B5EF4-FFF2-40B4-BE49-F238E27FC236}">
                <a16:creationId xmlns:a16="http://schemas.microsoft.com/office/drawing/2014/main" id="{ACE831A1-6D74-F341-AFF0-5E7A6DD76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9296400"/>
            <a:ext cx="31654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>
                <a:solidFill>
                  <a:srgbClr val="595959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chemeClr val="tx1"/>
                </a:solidFill>
              </a:rPr>
              <a:t>King João VI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9ACB9-FFCF-4086-A42B-2F801FC81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After Waterloo…</a:t>
            </a:r>
          </a:p>
        </p:txBody>
      </p:sp>
      <p:sp>
        <p:nvSpPr>
          <p:cNvPr id="46083" name="Content Placeholder 2">
            <a:extLst>
              <a:ext uri="{FF2B5EF4-FFF2-40B4-BE49-F238E27FC236}">
                <a16:creationId xmlns:a16="http://schemas.microsoft.com/office/drawing/2014/main" id="{4A60E51E-36A3-164D-9D60-1FACC0D9A0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24427" y="3200401"/>
            <a:ext cx="15954374" cy="941705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Everything changed again when Napoleon was defeated in 1815.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Many Brazilians were initially optimistic when Portugal granted Brazil coequal status as a kingdom in 1816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</a:rPr>
              <a:t>In 1820 revolution of 1820 in Portugal with military garrison revolts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Portuguese gradually reconstructed their country and demanded that mercantilism be restored and that King João return </a:t>
            </a:r>
            <a:r>
              <a:rPr lang="en-US" altLang="en-US">
                <a:solidFill>
                  <a:schemeClr val="bg1"/>
                </a:solidFill>
              </a:rPr>
              <a:t>to Portugal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D2EC3434-D979-C84D-BAAE-43814C20A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59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et your Focus Sheet out on your desk">
            <a:extLst>
              <a:ext uri="{FF2B5EF4-FFF2-40B4-BE49-F238E27FC236}">
                <a16:creationId xmlns:a16="http://schemas.microsoft.com/office/drawing/2014/main" id="{9AA335C1-4A82-9B47-A0D3-948B41674729}"/>
              </a:ext>
            </a:extLst>
          </p:cNvPr>
          <p:cNvSpPr/>
          <p:nvPr/>
        </p:nvSpPr>
        <p:spPr>
          <a:xfrm>
            <a:off x="517470" y="2324377"/>
            <a:ext cx="19839499" cy="8019773"/>
          </a:xfrm>
          <a:prstGeom prst="roundRect">
            <a:avLst>
              <a:gd name="adj" fmla="val 10299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en-US" sz="5400" dirty="0">
                <a:solidFill>
                  <a:srgbClr val="FFFF00"/>
                </a:solidFill>
                <a:latin typeface="Candara" panose="020E0502030303020204" pitchFamily="34" charset="0"/>
              </a:rPr>
              <a:t>1</a:t>
            </a:r>
            <a:r>
              <a:rPr lang="en-US" sz="5400" dirty="0">
                <a:solidFill>
                  <a:schemeClr val="bg1"/>
                </a:solidFill>
                <a:latin typeface="Candara" panose="020E0502030303020204" pitchFamily="34" charset="0"/>
              </a:rPr>
              <a:t>. Who are the social classes involved in the Mexican Independence movement?</a:t>
            </a:r>
          </a:p>
          <a:p>
            <a:pPr algn="l"/>
            <a:r>
              <a:rPr lang="en-US" sz="5400" dirty="0">
                <a:solidFill>
                  <a:srgbClr val="FFFF00"/>
                </a:solidFill>
                <a:latin typeface="Candara" panose="020E0502030303020204" pitchFamily="34" charset="0"/>
              </a:rPr>
              <a:t>2</a:t>
            </a:r>
            <a:r>
              <a:rPr lang="en-US" sz="5400" dirty="0">
                <a:solidFill>
                  <a:schemeClr val="bg1"/>
                </a:solidFill>
                <a:latin typeface="Candara" panose="020E0502030303020204" pitchFamily="34" charset="0"/>
              </a:rPr>
              <a:t>. What priest led an army across Mexico, demanding freedom and land redistribution?</a:t>
            </a:r>
          </a:p>
          <a:p>
            <a:pPr algn="l"/>
            <a:r>
              <a:rPr lang="en-US" sz="5400" dirty="0">
                <a:solidFill>
                  <a:srgbClr val="FFFF00"/>
                </a:solidFill>
                <a:latin typeface="Candara" panose="020E0502030303020204" pitchFamily="34" charset="0"/>
              </a:rPr>
              <a:t>3</a:t>
            </a:r>
            <a:r>
              <a:rPr lang="en-US" sz="5400" dirty="0">
                <a:solidFill>
                  <a:schemeClr val="bg1"/>
                </a:solidFill>
                <a:latin typeface="Candara" panose="020E0502030303020204" pitchFamily="34" charset="0"/>
              </a:rPr>
              <a:t>. Who took over after #2 was killed?</a:t>
            </a:r>
          </a:p>
          <a:p>
            <a:pPr algn="l"/>
            <a:r>
              <a:rPr lang="en-US" sz="5400" dirty="0">
                <a:solidFill>
                  <a:srgbClr val="FFFF00"/>
                </a:solidFill>
                <a:latin typeface="Candara" panose="020E0502030303020204" pitchFamily="34" charset="0"/>
              </a:rPr>
              <a:t>4</a:t>
            </a:r>
            <a:r>
              <a:rPr lang="en-US" sz="5400" dirty="0">
                <a:solidFill>
                  <a:schemeClr val="bg1"/>
                </a:solidFill>
                <a:latin typeface="Candara" panose="020E0502030303020204" pitchFamily="34" charset="0"/>
              </a:rPr>
              <a:t>. Who ended up crowning himself emperor of Mexico?</a:t>
            </a:r>
          </a:p>
          <a:p>
            <a:pPr algn="l"/>
            <a:r>
              <a:rPr lang="en-US" sz="5400" dirty="0">
                <a:solidFill>
                  <a:srgbClr val="FFFF00"/>
                </a:solidFill>
                <a:latin typeface="Candara" panose="020E0502030303020204" pitchFamily="34" charset="0"/>
              </a:rPr>
              <a:t>5</a:t>
            </a:r>
            <a:r>
              <a:rPr lang="en-US" sz="5400" dirty="0">
                <a:solidFill>
                  <a:schemeClr val="bg1"/>
                </a:solidFill>
                <a:latin typeface="Candara" panose="020E0502030303020204" pitchFamily="34" charset="0"/>
              </a:rPr>
              <a:t>. Who took over the government in the end?</a:t>
            </a:r>
          </a:p>
          <a:p>
            <a:pPr algn="l"/>
            <a:r>
              <a:rPr lang="en-US" sz="5400" dirty="0">
                <a:solidFill>
                  <a:srgbClr val="FFFF00"/>
                </a:solidFill>
                <a:latin typeface="Candara" panose="020E0502030303020204" pitchFamily="34" charset="0"/>
              </a:rPr>
              <a:t>6</a:t>
            </a:r>
            <a:r>
              <a:rPr lang="en-US" sz="5400" dirty="0">
                <a:solidFill>
                  <a:schemeClr val="bg1"/>
                </a:solidFill>
                <a:latin typeface="Candara" panose="020E0502030303020204" pitchFamily="34" charset="0"/>
              </a:rPr>
              <a:t>. Who was the main cause of the Mexican Revolution?</a:t>
            </a:r>
            <a:endParaRPr sz="5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2 Minutes" descr="2 Minutes">
            <a:hlinkClick r:id="" action="ppaction://media"/>
            <a:extLst>
              <a:ext uri="{FF2B5EF4-FFF2-40B4-BE49-F238E27FC236}">
                <a16:creationId xmlns:a16="http://schemas.microsoft.com/office/drawing/2014/main" id="{87B3B4CC-0D02-7147-8527-42346A6DD6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559" r="-118" b="29254"/>
          <a:stretch/>
        </p:blipFill>
        <p:spPr>
          <a:xfrm>
            <a:off x="6360616" y="474663"/>
            <a:ext cx="6050808" cy="16117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C3A443A-4A4C-5B43-B785-FD0A6E6FABF8}"/>
              </a:ext>
            </a:extLst>
          </p:cNvPr>
          <p:cNvSpPr/>
          <p:nvPr/>
        </p:nvSpPr>
        <p:spPr>
          <a:xfrm>
            <a:off x="715451" y="474664"/>
            <a:ext cx="5256724" cy="1611789"/>
          </a:xfrm>
          <a:prstGeom prst="round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800" b="1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board SE" panose="03050602040202020205" pitchFamily="66" charset="77"/>
                <a:ea typeface="Helvetica Neue Medium"/>
                <a:cs typeface="Helvetica Neue Medium"/>
                <a:sym typeface="Helvetica Neue Medium"/>
              </a:rPr>
              <a:t>Q.O.T.D.</a:t>
            </a:r>
            <a:endParaRPr kumimoji="0" lang="en-US" sz="88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board SE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64CFD264-151F-754F-A4D0-0DF551AF7F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600" y="474663"/>
            <a:ext cx="4013719" cy="5170826"/>
          </a:xfrm>
          <a:prstGeom prst="ellipse">
            <a:avLst/>
          </a:prstGeom>
          <a:ln w="3175" cap="rnd">
            <a:solidFill>
              <a:schemeClr val="bg2">
                <a:lumMod val="1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3509F-9D6F-4ACA-BEFB-994E54D2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0" y="549276"/>
            <a:ext cx="14782800" cy="127952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Extreme(</a:t>
            </a:r>
            <a:r>
              <a:rPr lang="en-US" dirty="0" err="1">
                <a:solidFill>
                  <a:srgbClr val="C00000"/>
                </a:solidFill>
              </a:rPr>
              <a:t>ish</a:t>
            </a:r>
            <a:r>
              <a:rPr lang="en-US" dirty="0">
                <a:solidFill>
                  <a:srgbClr val="C00000"/>
                </a:solidFill>
              </a:rPr>
              <a:t>) Events</a:t>
            </a:r>
          </a:p>
        </p:txBody>
      </p:sp>
      <p:sp>
        <p:nvSpPr>
          <p:cNvPr id="47107" name="Content Placeholder 2">
            <a:extLst>
              <a:ext uri="{FF2B5EF4-FFF2-40B4-BE49-F238E27FC236}">
                <a16:creationId xmlns:a16="http://schemas.microsoft.com/office/drawing/2014/main" id="{383C1D16-86AA-3041-BC04-4617B13F36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29200" y="1981201"/>
            <a:ext cx="15392400" cy="1063625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Both João and his son, Pedro, recognized that too much had changed to return to the days when Brazil was a colony. 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When King João left for Portugal, (1821) he advised his son to be ready to seize the crown of Brazil if demands for independence accelerated. </a:t>
            </a:r>
          </a:p>
          <a:p>
            <a:pPr marL="1095376" lvl="1" indent="-822326">
              <a:buClr>
                <a:srgbClr val="F9F9F9"/>
              </a:buClr>
              <a:buSzPct val="65000"/>
              <a:buFont typeface="Wingdings 2" pitchFamily="2" charset="2"/>
              <a:buChar char=""/>
            </a:pPr>
            <a:r>
              <a:rPr lang="en-US" altLang="en-US">
                <a:solidFill>
                  <a:schemeClr val="tx1"/>
                </a:solidFill>
              </a:rPr>
              <a:t>Portuguese Cortes (parliament) attempted to end reforms in Brazil and told Pedro return to Portugal for “education.”</a:t>
            </a:r>
          </a:p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Under pressure from the Portuguese Cortes and Portuguese troops in Brazil, Pedro issued his </a:t>
            </a:r>
            <a:r>
              <a:rPr lang="en-US" altLang="en-US" sz="6400" b="1">
                <a:solidFill>
                  <a:schemeClr val="tx1"/>
                </a:solidFill>
              </a:rPr>
              <a:t>"</a:t>
            </a:r>
            <a:r>
              <a:rPr lang="en-US" altLang="en-US" sz="6400" b="1" i="1">
                <a:solidFill>
                  <a:schemeClr val="tx1"/>
                </a:solidFill>
              </a:rPr>
              <a:t>fico</a:t>
            </a:r>
            <a:r>
              <a:rPr lang="en-US" altLang="en-US" sz="6400" b="1">
                <a:solidFill>
                  <a:schemeClr val="tx1"/>
                </a:solidFill>
              </a:rPr>
              <a:t>" </a:t>
            </a:r>
            <a:r>
              <a:rPr lang="en-US" altLang="en-US">
                <a:solidFill>
                  <a:schemeClr val="tx1"/>
                </a:solidFill>
              </a:rPr>
              <a:t>or declaration that "I am staying" on January 9, 1822.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historiabrasileira.com/files/2009/12/pedro-I.jpg">
            <a:extLst>
              <a:ext uri="{FF2B5EF4-FFF2-40B4-BE49-F238E27FC236}">
                <a16:creationId xmlns:a16="http://schemas.microsoft.com/office/drawing/2014/main" id="{36577B93-7A8B-B245-A5AE-0CEC86312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1" y="1066800"/>
            <a:ext cx="7312026" cy="115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8FF609E9-3F50-4501-BE06-568D0CFE93CE}"/>
              </a:ext>
            </a:extLst>
          </p:cNvPr>
          <p:cNvSpPr/>
          <p:nvPr/>
        </p:nvSpPr>
        <p:spPr>
          <a:xfrm>
            <a:off x="4422776" y="609601"/>
            <a:ext cx="7312024" cy="3663950"/>
          </a:xfrm>
          <a:prstGeom prst="wedgeRectCallout">
            <a:avLst>
              <a:gd name="adj1" fmla="val 97750"/>
              <a:gd name="adj2" fmla="val 1026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hangingPunct="1">
              <a:defRPr/>
            </a:pPr>
            <a:r>
              <a:rPr lang="pt-BR" sz="4800" b="1" dirty="0"/>
              <a:t>Como é para bem de todos e felicidade geral da nação, estou pronto, diga ao povo que fico!</a:t>
            </a:r>
            <a:r>
              <a:rPr lang="pt-BR" sz="4800" b="1" dirty="0">
                <a:solidFill>
                  <a:schemeClr val="tx1"/>
                </a:solidFill>
                <a:hlinkClick r:id="rId3"/>
              </a:rPr>
              <a:t> </a:t>
            </a:r>
            <a:br>
              <a:rPr lang="pt-BR" sz="4800" b="1" dirty="0">
                <a:solidFill>
                  <a:schemeClr val="tx1"/>
                </a:solidFill>
              </a:rPr>
            </a:br>
            <a:endParaRPr lang="pt-BR" sz="4800" b="1" dirty="0">
              <a:solidFill>
                <a:schemeClr val="tx1"/>
              </a:solidFill>
            </a:endParaRPr>
          </a:p>
        </p:txBody>
      </p:sp>
      <p:sp>
        <p:nvSpPr>
          <p:cNvPr id="57348" name="TextBox 4">
            <a:extLst>
              <a:ext uri="{FF2B5EF4-FFF2-40B4-BE49-F238E27FC236}">
                <a16:creationId xmlns:a16="http://schemas.microsoft.com/office/drawing/2014/main" id="{D89DC384-D437-AF43-9CD7-591C0F5E0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705600"/>
            <a:ext cx="7010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>
                <a:solidFill>
                  <a:srgbClr val="595959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chemeClr val="tx1"/>
                </a:solidFill>
                <a:latin typeface="Arial" panose="020B0604020202020204" pitchFamily="34" charset="0"/>
              </a:rPr>
              <a:t>For the good of everyone and the nation, there is nothing I can say at this point, but I stay.</a:t>
            </a:r>
          </a:p>
        </p:txBody>
      </p:sp>
      <p:sp>
        <p:nvSpPr>
          <p:cNvPr id="57349" name="TextBox 5">
            <a:extLst>
              <a:ext uri="{FF2B5EF4-FFF2-40B4-BE49-F238E27FC236}">
                <a16:creationId xmlns:a16="http://schemas.microsoft.com/office/drawing/2014/main" id="{5DBCF5ED-5B13-5745-B949-A6F936D2E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0210800"/>
            <a:ext cx="3505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>
                <a:solidFill>
                  <a:srgbClr val="595959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chemeClr val="tx1"/>
                </a:solidFill>
                <a:latin typeface="Arial" panose="020B0604020202020204" pitchFamily="34" charset="0"/>
              </a:rPr>
              <a:t>I have many medals!</a:t>
            </a:r>
          </a:p>
        </p:txBody>
      </p:sp>
      <p:sp>
        <p:nvSpPr>
          <p:cNvPr id="57350" name="TextBox 6">
            <a:extLst>
              <a:ext uri="{FF2B5EF4-FFF2-40B4-BE49-F238E27FC236}">
                <a16:creationId xmlns:a16="http://schemas.microsoft.com/office/drawing/2014/main" id="{13B55E5B-207D-F242-9F17-01D4E128D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3294" y="9309101"/>
            <a:ext cx="8771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>
                <a:solidFill>
                  <a:srgbClr val="595959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Arial" panose="020B0604020202020204" pitchFamily="34" charset="0"/>
              </a:rPr>
              <a:t>OR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D61B51-DDCE-4C5F-81B1-02436159745F}"/>
              </a:ext>
            </a:extLst>
          </p:cNvPr>
          <p:cNvCxnSpPr/>
          <p:nvPr/>
        </p:nvCxnSpPr>
        <p:spPr>
          <a:xfrm flipV="1">
            <a:off x="7772400" y="10210800"/>
            <a:ext cx="56388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E5C59-AB22-4B0D-A18C-3190BC00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More Extreme(</a:t>
            </a:r>
            <a:r>
              <a:rPr lang="en-US" dirty="0" err="1">
                <a:solidFill>
                  <a:srgbClr val="C00000"/>
                </a:solidFill>
              </a:rPr>
              <a:t>ish</a:t>
            </a:r>
            <a:r>
              <a:rPr lang="en-US" dirty="0">
                <a:solidFill>
                  <a:srgbClr val="C00000"/>
                </a:solidFill>
              </a:rPr>
              <a:t>) Events</a:t>
            </a:r>
          </a:p>
        </p:txBody>
      </p:sp>
      <p:sp>
        <p:nvSpPr>
          <p:cNvPr id="49155" name="Content Placeholder 2">
            <a:extLst>
              <a:ext uri="{FF2B5EF4-FFF2-40B4-BE49-F238E27FC236}">
                <a16:creationId xmlns:a16="http://schemas.microsoft.com/office/drawing/2014/main" id="{973B5923-2746-304C-A60C-E0CCB3C39A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62400" y="3749677"/>
            <a:ext cx="16459200" cy="8867774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</a:rPr>
              <a:t>Pedro created a new government with some Brazilian advisors then announced </a:t>
            </a:r>
            <a:r>
              <a:rPr lang="en-US" altLang="en-US" b="1" i="1">
                <a:solidFill>
                  <a:srgbClr val="FF0000"/>
                </a:solidFill>
              </a:rPr>
              <a:t>Grito do Ipiranga (Cry of Ipiranga)</a:t>
            </a:r>
            <a:r>
              <a:rPr lang="en-US" altLang="en-US" b="1">
                <a:solidFill>
                  <a:srgbClr val="FF0000"/>
                </a:solidFill>
              </a:rPr>
              <a:t>“ </a:t>
            </a:r>
            <a:r>
              <a:rPr lang="en-US" altLang="en-US" b="1">
                <a:solidFill>
                  <a:schemeClr val="tx1"/>
                </a:solidFill>
              </a:rPr>
              <a:t>Independence or Death" on September 7, 1822. </a:t>
            </a:r>
          </a:p>
          <a:p>
            <a:pPr eaLnBrk="1" hangingPunct="1"/>
            <a:endParaRPr lang="en-US" altLang="en-US"/>
          </a:p>
        </p:txBody>
      </p:sp>
      <p:pic>
        <p:nvPicPr>
          <p:cNvPr id="49156" name="Picture 2">
            <a:extLst>
              <a:ext uri="{FF2B5EF4-FFF2-40B4-BE49-F238E27FC236}">
                <a16:creationId xmlns:a16="http://schemas.microsoft.com/office/drawing/2014/main" id="{B052E4B8-F4B2-A844-92BE-DA24463AA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7" y="6248400"/>
            <a:ext cx="12563474" cy="701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E4EAA-6CA6-4876-8757-D698D99FA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i="1" dirty="0"/>
              <a:t>Cry of </a:t>
            </a:r>
            <a:r>
              <a:rPr lang="en-US" i="1" dirty="0" err="1"/>
              <a:t>Ipiranga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0179" name="Content Placeholder 2">
            <a:extLst>
              <a:ext uri="{FF2B5EF4-FFF2-40B4-BE49-F238E27FC236}">
                <a16:creationId xmlns:a16="http://schemas.microsoft.com/office/drawing/2014/main" id="{B37CCE14-DEB5-7D49-88D1-4B10697E39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62400" y="3200401"/>
            <a:ext cx="16764000" cy="941705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</a:rPr>
              <a:t>“Friends, the Portuguese </a:t>
            </a:r>
            <a:r>
              <a:rPr lang="en-US" altLang="en-US" b="1" i="1">
                <a:solidFill>
                  <a:schemeClr val="tx1"/>
                </a:solidFill>
              </a:rPr>
              <a:t>Cortes</a:t>
            </a:r>
            <a:r>
              <a:rPr lang="en-US" altLang="en-US" b="1">
                <a:solidFill>
                  <a:schemeClr val="tx1"/>
                </a:solidFill>
              </a:rPr>
              <a:t> want to enslave and pursue us. From today on our relations are broken. No ties unite us anymore” [pulling off his blue and white armband that symbolized Portugal]: “Armbands off, soldiers. Hail to the independence, to freedom and to the separation of Brazil”. [unsheathing his sword]"For my blood, my honor, my God, I swear to give Brazil freedom. Independence or death!”.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>
            <a:extLst>
              <a:ext uri="{FF2B5EF4-FFF2-40B4-BE49-F238E27FC236}">
                <a16:creationId xmlns:a16="http://schemas.microsoft.com/office/drawing/2014/main" id="{D1E26A85-81AF-4444-8C18-A4CB4C3CD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http://brasilinteractivemap.files.wordpress.com/2012/04/the-coronation-of-pedro-i1.jpg?w=587">
            <a:extLst>
              <a:ext uri="{FF2B5EF4-FFF2-40B4-BE49-F238E27FC236}">
                <a16:creationId xmlns:a16="http://schemas.microsoft.com/office/drawing/2014/main" id="{8EF975B0-10E6-3A4C-A6A0-3B2FF1B80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762001"/>
            <a:ext cx="15449550" cy="902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1">
            <a:extLst>
              <a:ext uri="{FF2B5EF4-FFF2-40B4-BE49-F238E27FC236}">
                <a16:creationId xmlns:a16="http://schemas.microsoft.com/office/drawing/2014/main" id="{6A8F689B-B9D7-0840-ADF0-E199A1A2D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0210801"/>
            <a:ext cx="15849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>
                <a:solidFill>
                  <a:srgbClr val="595959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4800" b="1">
                <a:solidFill>
                  <a:schemeClr val="tx1"/>
                </a:solidFill>
                <a:latin typeface="Arial" panose="020B0604020202020204" pitchFamily="34" charset="0"/>
              </a:rPr>
              <a:t>Three months later he was crowned Pedro I and became a more-or-less constitutional Emperor, who, nonetheless, had the power to dissolve the national assembly.  </a:t>
            </a:r>
            <a:r>
              <a:rPr lang="en-US" altLang="en-US" sz="4800" b="1">
                <a:solidFill>
                  <a:schemeClr val="bg1"/>
                </a:solidFill>
                <a:latin typeface="Arial" panose="020B0604020202020204" pitchFamily="34" charset="0"/>
              </a:rPr>
              <a:t>assembly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281D70F-C24C-416C-AF65-F6244E087F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704851"/>
            <a:ext cx="14478000" cy="24384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Changes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CEB90D29-F8FA-4E4E-9322-3332273C85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71725" y="2771775"/>
            <a:ext cx="11337926" cy="948055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Pedro directed writing of constitution, 1824</a:t>
            </a:r>
          </a:p>
          <a:p>
            <a:pPr lvl="1" eaLnBrk="1" hangingPunct="1"/>
            <a:r>
              <a:rPr lang="en-US" altLang="en-US" b="1" dirty="0">
                <a:solidFill>
                  <a:schemeClr val="tx1"/>
                </a:solidFill>
              </a:rPr>
              <a:t>Emperor had most authority</a:t>
            </a:r>
          </a:p>
          <a:p>
            <a:pPr lvl="1" eaLnBrk="1" hangingPunct="1"/>
            <a:r>
              <a:rPr lang="en-US" altLang="en-US" b="1" dirty="0">
                <a:solidFill>
                  <a:schemeClr val="tx1"/>
                </a:solidFill>
              </a:rPr>
              <a:t>Individual freedom &amp; equality before law</a:t>
            </a:r>
          </a:p>
          <a:p>
            <a:pPr lvl="1" eaLnBrk="1" hangingPunct="1"/>
            <a:r>
              <a:rPr lang="en-US" altLang="en-US" b="1" dirty="0">
                <a:solidFill>
                  <a:schemeClr val="tx1"/>
                </a:solidFill>
              </a:rPr>
              <a:t>Religious tolerance</a:t>
            </a:r>
          </a:p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Signed treaty with British to end slave trade</a:t>
            </a:r>
          </a:p>
          <a:p>
            <a:pPr lvl="1" eaLnBrk="1" hangingPunct="1"/>
            <a:r>
              <a:rPr lang="en-US" altLang="en-US" b="1" dirty="0">
                <a:solidFill>
                  <a:schemeClr val="tx1"/>
                </a:solidFill>
              </a:rPr>
              <a:t>Wealthy slave owners continued practice for another twenty years)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53252" name="Picture 4" descr="200px-Pedro_II_farda">
            <a:hlinkClick r:id="rId3" tooltip="Pedro II farda.jpg"/>
            <a:extLst>
              <a:ext uri="{FF2B5EF4-FFF2-40B4-BE49-F238E27FC236}">
                <a16:creationId xmlns:a16="http://schemas.microsoft.com/office/drawing/2014/main" id="{DF61C676-46E5-414D-A3CA-C55B7C811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51" y="1924051"/>
            <a:ext cx="7016750" cy="106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4EC200A-F97A-4A18-9506-7D2D38D884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9675" y="482599"/>
            <a:ext cx="14782800" cy="16764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Resisting Independence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0081731-27A6-3541-A520-DC73C7BA60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81600" y="2114549"/>
            <a:ext cx="15240000" cy="10502901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Fear of what freed slaves might do slows the process of independence in Brazil. </a:t>
            </a:r>
          </a:p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Slaves could gain freedom by joining the army.</a:t>
            </a:r>
          </a:p>
        </p:txBody>
      </p:sp>
      <p:pic>
        <p:nvPicPr>
          <p:cNvPr id="55300" name="Picture 1">
            <a:extLst>
              <a:ext uri="{FF2B5EF4-FFF2-40B4-BE49-F238E27FC236}">
                <a16:creationId xmlns:a16="http://schemas.microsoft.com/office/drawing/2014/main" id="{516B61C1-F108-EB4C-AEFC-02811E98D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5387976"/>
            <a:ext cx="12490450" cy="802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320---Image_large">
            <a:extLst>
              <a:ext uri="{FF2B5EF4-FFF2-40B4-BE49-F238E27FC236}">
                <a16:creationId xmlns:a16="http://schemas.microsoft.com/office/drawing/2014/main" id="{BB53BC6B-06F1-A04F-B63F-6EBC7284D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3226" y="2512663"/>
            <a:ext cx="78168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51BD970-2C67-4A67-B0D3-D8E97CB7F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Footnote</a:t>
            </a:r>
          </a:p>
        </p:txBody>
      </p:sp>
      <p:sp>
        <p:nvSpPr>
          <p:cNvPr id="72709" name="Rectangle 2">
            <a:extLst>
              <a:ext uri="{FF2B5EF4-FFF2-40B4-BE49-F238E27FC236}">
                <a16:creationId xmlns:a16="http://schemas.microsoft.com/office/drawing/2014/main" id="{222941A2-21B1-4406-B60F-A0BFBD69B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0" y="2286001"/>
            <a:ext cx="11372850" cy="10331450"/>
          </a:xfrm>
        </p:spPr>
        <p:txBody>
          <a:bodyPr rtlCol="0">
            <a:normAutofit fontScale="92500" lnSpcReduction="20000"/>
          </a:bodyPr>
          <a:lstStyle/>
          <a:p>
            <a:pPr lvl="1">
              <a:buFont typeface="Gill Sans MT" panose="020B0502020104020203" pitchFamily="34" charset="0"/>
              <a:buChar char="–"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Pedro abdicated 1831(street violence)</a:t>
            </a:r>
          </a:p>
          <a:p>
            <a:pPr lvl="1">
              <a:buFont typeface="Gill Sans MT" panose="020B0502020104020203" pitchFamily="34" charset="0"/>
              <a:buChar char="–"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Five-year old son, Pedro II (</a:t>
            </a:r>
            <a:r>
              <a:rPr lang="en-US" altLang="en-US" b="1" i="1" dirty="0">
                <a:solidFill>
                  <a:schemeClr val="tx1"/>
                </a:solidFill>
              </a:rPr>
              <a:t>Pedro de </a:t>
            </a:r>
            <a:r>
              <a:rPr lang="en-US" altLang="en-US" b="1" i="1" dirty="0" err="1">
                <a:solidFill>
                  <a:schemeClr val="tx1"/>
                </a:solidFill>
              </a:rPr>
              <a:t>Alcântara</a:t>
            </a:r>
            <a:r>
              <a:rPr lang="en-US" altLang="en-US" b="1" i="1" dirty="0">
                <a:solidFill>
                  <a:schemeClr val="tx1"/>
                </a:solidFill>
              </a:rPr>
              <a:t> João Carlos Leopoldo Salvador </a:t>
            </a:r>
            <a:r>
              <a:rPr lang="en-US" altLang="en-US" b="1" i="1" dirty="0" err="1">
                <a:solidFill>
                  <a:schemeClr val="tx1"/>
                </a:solidFill>
              </a:rPr>
              <a:t>Bibiano</a:t>
            </a:r>
            <a:r>
              <a:rPr lang="en-US" altLang="en-US" b="1" i="1" dirty="0">
                <a:solidFill>
                  <a:schemeClr val="tx1"/>
                </a:solidFill>
              </a:rPr>
              <a:t> Francisco Xavier de Paula </a:t>
            </a:r>
            <a:r>
              <a:rPr lang="en-US" altLang="en-US" b="1" i="1" dirty="0" err="1">
                <a:solidFill>
                  <a:schemeClr val="tx1"/>
                </a:solidFill>
              </a:rPr>
              <a:t>Leocádio</a:t>
            </a:r>
            <a:r>
              <a:rPr lang="en-US" altLang="en-US" b="1" i="1" dirty="0">
                <a:solidFill>
                  <a:schemeClr val="tx1"/>
                </a:solidFill>
              </a:rPr>
              <a:t> Miguel Gabriel Rafael Gonzaga) </a:t>
            </a:r>
            <a:r>
              <a:rPr lang="en-US" altLang="en-US" b="1" dirty="0">
                <a:solidFill>
                  <a:schemeClr val="tx1"/>
                </a:solidFill>
              </a:rPr>
              <a:t>nicknamed "the Magnanimous" was the second and last Emperor of Brazil; he reigned for 58 years. </a:t>
            </a:r>
          </a:p>
          <a:p>
            <a:pPr lvl="1">
              <a:buFont typeface="Gill Sans MT" panose="020B0502020104020203" pitchFamily="34" charset="0"/>
              <a:buChar char="–"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Brazil was the last nation in the Western world to abolish slavery - 1888</a:t>
            </a:r>
          </a:p>
          <a:p>
            <a:pPr lvl="1">
              <a:buFont typeface="Gill Sans MT" panose="020B0502020104020203" pitchFamily="34" charset="0"/>
              <a:buChar char="–"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Brazil became a republic 1889</a:t>
            </a:r>
          </a:p>
          <a:p>
            <a:pPr lvl="1">
              <a:buFont typeface="Gill Sans MT" panose="020B0502020104020203" pitchFamily="34" charset="0"/>
              <a:buChar char="–"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For decades was the only stable government in Latin America. </a:t>
            </a:r>
          </a:p>
          <a:p>
            <a:pPr>
              <a:defRPr/>
            </a:pP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88C5B-5A0D-4A5E-8A3D-996C135B0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0800" dirty="0"/>
              <a:t>Crash Course</a:t>
            </a:r>
            <a:endParaRPr lang="en-US" dirty="0"/>
          </a:p>
        </p:txBody>
      </p:sp>
      <p:sp>
        <p:nvSpPr>
          <p:cNvPr id="59395" name="Content Placeholder 2">
            <a:extLst>
              <a:ext uri="{FF2B5EF4-FFF2-40B4-BE49-F238E27FC236}">
                <a16:creationId xmlns:a16="http://schemas.microsoft.com/office/drawing/2014/main" id="{D605A501-1828-E744-91C1-865E75F081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Latin American Revolutions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>
                <a:hlinkClick r:id="rId2"/>
              </a:rPr>
              <a:t>https://www.youtube.com/watch?v=ZBw35Ze3bg8</a:t>
            </a:r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D2EC3434-D979-C84D-BAAE-43814C20A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4384000" cy="137159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et your Focus Sheet out on your desk">
            <a:extLst>
              <a:ext uri="{FF2B5EF4-FFF2-40B4-BE49-F238E27FC236}">
                <a16:creationId xmlns:a16="http://schemas.microsoft.com/office/drawing/2014/main" id="{9AA335C1-4A82-9B47-A0D3-948B41674729}"/>
              </a:ext>
            </a:extLst>
          </p:cNvPr>
          <p:cNvSpPr/>
          <p:nvPr/>
        </p:nvSpPr>
        <p:spPr>
          <a:xfrm>
            <a:off x="4027030" y="4087864"/>
            <a:ext cx="19965083" cy="1757766"/>
          </a:xfrm>
          <a:prstGeom prst="roundRect">
            <a:avLst>
              <a:gd name="adj" fmla="val 10299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en-US" sz="9600" dirty="0">
                <a:solidFill>
                  <a:schemeClr val="bg1"/>
                </a:solidFill>
                <a:latin typeface="Candara" panose="020E0502030303020204" pitchFamily="34" charset="0"/>
              </a:rPr>
              <a:t>South American </a:t>
            </a:r>
            <a:r>
              <a:rPr lang="en-US" sz="9600" dirty="0">
                <a:solidFill>
                  <a:schemeClr val="accent4"/>
                </a:solidFill>
                <a:latin typeface="Candara" panose="020E0502030303020204" pitchFamily="34" charset="0"/>
              </a:rPr>
              <a:t>Revolutions</a:t>
            </a:r>
            <a:r>
              <a:rPr lang="en-US" sz="9600" dirty="0">
                <a:solidFill>
                  <a:schemeClr val="bg1"/>
                </a:solidFill>
                <a:latin typeface="Candara" panose="020E0502030303020204" pitchFamily="34" charset="0"/>
              </a:rPr>
              <a:t>   </a:t>
            </a:r>
            <a:endParaRPr sz="9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64CFD264-151F-754F-A4D0-0DF551AF7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780" y="93181"/>
            <a:ext cx="2571750" cy="3313155"/>
          </a:xfrm>
          <a:prstGeom prst="ellipse">
            <a:avLst/>
          </a:prstGeom>
          <a:ln w="3175" cap="rnd">
            <a:solidFill>
              <a:schemeClr val="bg2">
                <a:lumMod val="1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 descr="Table, calendar&#10;&#10;Description automatically generated">
            <a:extLst>
              <a:ext uri="{FF2B5EF4-FFF2-40B4-BE49-F238E27FC236}">
                <a16:creationId xmlns:a16="http://schemas.microsoft.com/office/drawing/2014/main" id="{E0BEC8B1-F674-464D-9864-B2E875AD9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339" y="6267937"/>
            <a:ext cx="11475659" cy="6351997"/>
          </a:xfrm>
          <a:prstGeom prst="rect">
            <a:avLst/>
          </a:prstGeom>
          <a:ln w="571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B507A91-07AF-454F-8483-135A24748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31" y="3406336"/>
            <a:ext cx="4888369" cy="48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66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url?sa=i&amp;rct=j&amp;q=&amp;esrc=s&amp;source=images&amp;cd=&amp;cad=rja&amp;docid=XE_53wVu3wB-_M&amp;tbnid=jOb40abhnslNHM-&amp;ved=0CAUQjRw&amp;url=http%3A%2F%2Fwww.uwec.edu%2FCounsel%2Fpubs%2Fletstalk.htm&amp;ei=7blZUoTwB8jvkQeLkIGgCA&amp;bvm=b.tiff" descr="url?sa=i&amp;rct=j&amp;q=&amp;esrc=s&amp;source=images&amp;cd=&amp;cad=rja&amp;docid=XE_53wVu3wB-_M&amp;tbnid=jOb40abhnslNHM-&amp;ved=0CAUQjRw&amp;url=http%3A%2F%2Fwww.uwec.edu%2FCounsel%2Fpubs%2Fletstalk.htm&amp;ei=7blZUoTwB8jvkQeLkIGgCA&amp;bvm=b.tif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312849" y="1584325"/>
            <a:ext cx="17704328" cy="10441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o be continued..."/>
          <p:cNvSpPr txBox="1"/>
          <p:nvPr/>
        </p:nvSpPr>
        <p:spPr>
          <a:xfrm>
            <a:off x="3049578" y="5382220"/>
            <a:ext cx="18270142" cy="29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68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To be continued...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" name="Table"/>
          <p:cNvGraphicFramePr/>
          <p:nvPr>
            <p:extLst>
              <p:ext uri="{D42A27DB-BD31-4B8C-83A1-F6EECF244321}">
                <p14:modId xmlns:p14="http://schemas.microsoft.com/office/powerpoint/2010/main" val="447822941"/>
              </p:ext>
            </p:extLst>
          </p:nvPr>
        </p:nvGraphicFramePr>
        <p:xfrm>
          <a:off x="0" y="0"/>
          <a:ext cx="24384000" cy="136981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4907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3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5100" dirty="0"/>
                    </a:p>
                  </a:txBody>
                  <a:tcPr marL="71438" marR="71438" marT="71438" marB="71438" anchor="ctr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E324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3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5100" dirty="0"/>
                    </a:p>
                  </a:txBody>
                  <a:tcPr marL="71438" marR="71438" marT="71438" marB="71438" anchor="ctr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FFFC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907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3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5100" dirty="0"/>
                    </a:p>
                  </a:txBody>
                  <a:tcPr marL="71438" marR="71438" marT="71438" marB="71438" anchor="ctr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FFFC4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3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5100" dirty="0"/>
                    </a:p>
                  </a:txBody>
                  <a:tcPr marL="71438" marR="71438" marT="71438" marB="71438" anchor="ctr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E324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5" name="whoulehistory"/>
          <p:cNvSpPr txBox="1"/>
          <p:nvPr/>
        </p:nvSpPr>
        <p:spPr>
          <a:xfrm>
            <a:off x="14166306" y="6751141"/>
            <a:ext cx="144336" cy="1053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 algn="ctr" defTabSz="584200">
              <a:defRPr sz="4200" b="1">
                <a:solidFill>
                  <a:srgbClr val="FFFFFF"/>
                </a:solidFill>
              </a:defRPr>
            </a:lvl1pPr>
          </a:lstStyle>
          <a:p>
            <a:endParaRPr sz="5906" dirty="0"/>
          </a:p>
        </p:txBody>
      </p:sp>
      <p:sp>
        <p:nvSpPr>
          <p:cNvPr id="167" name="All material in this presentation was created ON MY OWN TIME and on MY OWN…"/>
          <p:cNvSpPr txBox="1"/>
          <p:nvPr/>
        </p:nvSpPr>
        <p:spPr>
          <a:xfrm>
            <a:off x="0" y="11253178"/>
            <a:ext cx="11978060" cy="222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8" tIns="71438" rIns="71438" bIns="71438" anchor="ctr">
            <a:spAutoFit/>
          </a:bodyPr>
          <a:lstStyle/>
          <a:p>
            <a:pPr algn="l"/>
            <a:r>
              <a:rPr sz="3375" b="1" dirty="0">
                <a:solidFill>
                  <a:srgbClr val="C00000"/>
                </a:solidFill>
              </a:rPr>
              <a:t>All material in this presentation was created ON </a:t>
            </a:r>
            <a:r>
              <a:rPr lang="en-US" sz="3375" b="1" dirty="0">
                <a:solidFill>
                  <a:srgbClr val="C00000"/>
                </a:solidFill>
              </a:rPr>
              <a:t>OUR</a:t>
            </a:r>
            <a:r>
              <a:rPr sz="3375" b="1" dirty="0">
                <a:solidFill>
                  <a:srgbClr val="C00000"/>
                </a:solidFill>
              </a:rPr>
              <a:t> OWN TIME and on </a:t>
            </a:r>
            <a:r>
              <a:rPr lang="en-US" sz="3375" b="1" dirty="0">
                <a:solidFill>
                  <a:srgbClr val="C00000"/>
                </a:solidFill>
              </a:rPr>
              <a:t>OUR</a:t>
            </a:r>
            <a:r>
              <a:rPr sz="3375" b="1" dirty="0">
                <a:solidFill>
                  <a:srgbClr val="C00000"/>
                </a:solidFill>
              </a:rPr>
              <a:t> OWN</a:t>
            </a:r>
          </a:p>
          <a:p>
            <a:pPr algn="l"/>
            <a:r>
              <a:rPr sz="3375" b="1" dirty="0">
                <a:solidFill>
                  <a:srgbClr val="C00000"/>
                </a:solidFill>
              </a:rPr>
              <a:t>EQUIPMENT off of school property</a:t>
            </a:r>
            <a:r>
              <a:rPr lang="en-US" sz="3375" b="1" dirty="0">
                <a:solidFill>
                  <a:srgbClr val="C00000"/>
                </a:solidFill>
              </a:rPr>
              <a:t>.</a:t>
            </a:r>
            <a:r>
              <a:rPr sz="3375" b="1" dirty="0">
                <a:solidFill>
                  <a:srgbClr val="C00000"/>
                </a:solidFill>
              </a:rPr>
              <a:t> Not to be used without permission.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D49FB0-0AB8-7D4C-8228-A23CDC7155E6}"/>
              </a:ext>
            </a:extLst>
          </p:cNvPr>
          <p:cNvSpPr/>
          <p:nvPr/>
        </p:nvSpPr>
        <p:spPr>
          <a:xfrm>
            <a:off x="5172074" y="5770175"/>
            <a:ext cx="15116175" cy="2264946"/>
          </a:xfrm>
          <a:prstGeom prst="ellipse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Bellaire 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harcoal CY" pitchFamily="2" charset="-78"/>
                <a:ea typeface="Helvetica Neue Medium"/>
                <a:cs typeface="Charcoal CY" pitchFamily="2" charset="-78"/>
                <a:sym typeface="Helvetica Neue Medium"/>
              </a:rPr>
              <a:t>APWH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Modern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C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Cothran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* </a:t>
            </a:r>
            <a:r>
              <a:rPr lang="en-US" sz="3200" dirty="0">
                <a:solidFill>
                  <a:srgbClr val="C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Kuhleman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* </a:t>
            </a:r>
            <a:r>
              <a:rPr lang="en-US" sz="3200" dirty="0">
                <a:solidFill>
                  <a:srgbClr val="C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Houle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78A87C-2BF4-504B-B203-A1C195968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306" y="4242051"/>
            <a:ext cx="1731388" cy="17313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3038A85-07EB-FC49-9974-52723FF90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384000" cy="1371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1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4F220-F8C7-4F51-BC7F-45BCA0FD1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Do Now</a:t>
            </a:r>
          </a:p>
        </p:txBody>
      </p:sp>
      <p:pic>
        <p:nvPicPr>
          <p:cNvPr id="4" name="3Mins.mp4">
            <a:hlinkClick r:id="" action="ppaction://media"/>
            <a:extLst>
              <a:ext uri="{FF2B5EF4-FFF2-40B4-BE49-F238E27FC236}">
                <a16:creationId xmlns:a16="http://schemas.microsoft.com/office/drawing/2014/main" id="{D749991E-2858-2F45-AAFD-55AE1A53DF2F}"/>
              </a:ext>
            </a:extLst>
          </p:cNvPr>
          <p:cNvPicPr>
            <a:picLocks noGrp="1" noRot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30801" y="273051"/>
            <a:ext cx="2701926" cy="2025650"/>
          </a:xfrm>
        </p:spPr>
      </p:pic>
      <p:sp>
        <p:nvSpPr>
          <p:cNvPr id="10244" name="TextBox 4">
            <a:extLst>
              <a:ext uri="{FF2B5EF4-FFF2-40B4-BE49-F238E27FC236}">
                <a16:creationId xmlns:a16="http://schemas.microsoft.com/office/drawing/2014/main" id="{12D9D8B3-F3D9-3245-AEED-40E3F641E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0" y="2298701"/>
            <a:ext cx="14874876" cy="920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>
                <a:solidFill>
                  <a:srgbClr val="595959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77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640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Learning Target:  I can graph out important components of the Brazilian Revolution.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560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QOTD:  Open-ended question – why do so many of the revolutions we have looked at over the past week end with relatively little progress? (I.E. Monarchy, upper-class rights) 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560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Or – why do you think so few rights are granted to the lower classes during this time period?  Think about it</a:t>
            </a:r>
            <a:r>
              <a:rPr lang="en-US" altLang="en-US" sz="640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6AD90A-7919-4FD6-AD8A-646D372D0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0" y="2146300"/>
            <a:ext cx="12573000" cy="8131176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SOUTH AMERICA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1627A-9E9E-43B1-A105-358D644AF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0" y="952500"/>
            <a:ext cx="15268574" cy="131127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Commonalities South American Revolutions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D10CFA1D-82CA-4368-8E99-D95642B01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450" y="3457575"/>
            <a:ext cx="21863050" cy="9046941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Mainly led by creoles (Whites born in the Americas)</a:t>
            </a:r>
          </a:p>
          <a:p>
            <a:pPr lvl="1">
              <a:buFont typeface="Gill Sans MT" panose="020B0502020104020203" pitchFamily="34" charset="0"/>
              <a:buChar char="–"/>
              <a:defRPr/>
            </a:pPr>
            <a:r>
              <a:rPr lang="en-US" altLang="en-US" sz="4400" b="1" dirty="0">
                <a:solidFill>
                  <a:schemeClr val="tx1"/>
                </a:solidFill>
              </a:rPr>
              <a:t>educated in Europe</a:t>
            </a:r>
          </a:p>
          <a:p>
            <a:pPr lvl="1">
              <a:buFont typeface="Gill Sans MT" panose="020B0502020104020203" pitchFamily="34" charset="0"/>
              <a:buChar char="–"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cognizant of “philosophes”</a:t>
            </a:r>
          </a:p>
          <a:p>
            <a:pPr lvl="1">
              <a:buFont typeface="Gill Sans MT" panose="020B0502020104020203" pitchFamily="34" charset="0"/>
              <a:buChar char="–"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desired equal rights with native Europeans</a:t>
            </a:r>
          </a:p>
          <a:p>
            <a:pPr lvl="1">
              <a:buFont typeface="Gill Sans MT" panose="020B0502020104020203" pitchFamily="34" charset="0"/>
              <a:buChar char="–"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had little affinity to the Amerindians or slaves</a:t>
            </a:r>
          </a:p>
          <a:p>
            <a:pPr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Napoleonic wars cause ties to weaken with colonies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18CCA-0F8E-4182-B298-C45AA1955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The Peninsular War </a:t>
            </a:r>
            <a:r>
              <a:rPr lang="en-US" sz="4000" dirty="0">
                <a:solidFill>
                  <a:srgbClr val="FF0000"/>
                </a:solidFill>
              </a:rPr>
              <a:t>(1807–1814) </a:t>
            </a: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26F306AA-7C8F-43B7-B6CD-E1221B03B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0" y="2743201"/>
            <a:ext cx="18707101" cy="10207626"/>
          </a:xfrm>
        </p:spPr>
        <p:txBody>
          <a:bodyPr rtlCol="0">
            <a:normAutofit lnSpcReduction="10000"/>
          </a:bodyPr>
          <a:lstStyle/>
          <a:p>
            <a:pPr marL="958850" indent="-685800">
              <a:defRPr/>
            </a:pPr>
            <a:r>
              <a:rPr lang="en-US" altLang="en-US" sz="5600" dirty="0">
                <a:solidFill>
                  <a:schemeClr val="tx1"/>
                </a:solidFill>
              </a:rPr>
              <a:t>Military conflict between Napoleon’s army and Spain for control of the Iberian Peninsula during the Napoleonic Wars. </a:t>
            </a:r>
          </a:p>
          <a:p>
            <a:pPr marL="958850" indent="-685800">
              <a:defRPr/>
            </a:pPr>
            <a:r>
              <a:rPr lang="en-US" altLang="en-US" sz="5600" dirty="0">
                <a:solidFill>
                  <a:schemeClr val="tx1"/>
                </a:solidFill>
              </a:rPr>
              <a:t>French and Spanish armies invaded and occupied Portugal in 1807</a:t>
            </a:r>
          </a:p>
          <a:p>
            <a:pPr marL="958850" indent="-685800">
              <a:defRPr/>
            </a:pPr>
            <a:r>
              <a:rPr lang="en-US" altLang="en-US" sz="5600" dirty="0">
                <a:solidFill>
                  <a:schemeClr val="tx1"/>
                </a:solidFill>
              </a:rPr>
              <a:t>France turned on Spain, previously an ally, and invaded  in 1808 </a:t>
            </a:r>
          </a:p>
          <a:p>
            <a:pPr marL="958850" indent="-685800">
              <a:defRPr/>
            </a:pPr>
            <a:r>
              <a:rPr lang="en-US" altLang="en-US" sz="5600" dirty="0">
                <a:solidFill>
                  <a:schemeClr val="tx1"/>
                </a:solidFill>
              </a:rPr>
              <a:t>The war on the peninsula lasted until Napoleon was defeated in 1814.</a:t>
            </a:r>
          </a:p>
          <a:p>
            <a:pPr marL="958850" indent="-685800">
              <a:defRPr/>
            </a:pPr>
            <a:r>
              <a:rPr lang="en-US" altLang="en-US" sz="5600" dirty="0">
                <a:solidFill>
                  <a:schemeClr val="tx1"/>
                </a:solidFill>
              </a:rPr>
              <a:t>The fighting had repercussions in Latin American colonies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Badge">
    <a:dk1>
      <a:sysClr val="windowText" lastClr="000000"/>
    </a:dk1>
    <a:lt1>
      <a:sysClr val="window" lastClr="FFFFFF"/>
    </a:lt1>
    <a:dk2>
      <a:srgbClr val="2A1A00"/>
    </a:dk2>
    <a:lt2>
      <a:srgbClr val="F3F3F2"/>
    </a:lt2>
    <a:accent1>
      <a:srgbClr val="F8B323"/>
    </a:accent1>
    <a:accent2>
      <a:srgbClr val="656A59"/>
    </a:accent2>
    <a:accent3>
      <a:srgbClr val="46B2B5"/>
    </a:accent3>
    <a:accent4>
      <a:srgbClr val="8CAA7E"/>
    </a:accent4>
    <a:accent5>
      <a:srgbClr val="D36F68"/>
    </a:accent5>
    <a:accent6>
      <a:srgbClr val="826276"/>
    </a:accent6>
    <a:hlink>
      <a:srgbClr val="46B2B5"/>
    </a:hlink>
    <a:folHlink>
      <a:srgbClr val="A4669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1842</Words>
  <Application>Microsoft Macintosh PowerPoint</Application>
  <PresentationFormat>Custom</PresentationFormat>
  <Paragraphs>181</Paragraphs>
  <Slides>42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Arial</vt:lpstr>
      <vt:lpstr>Candara</vt:lpstr>
      <vt:lpstr>Chalkboard</vt:lpstr>
      <vt:lpstr>Chalkboard SE</vt:lpstr>
      <vt:lpstr>Chalkboard SE Regular</vt:lpstr>
      <vt:lpstr>Charcoal CY</vt:lpstr>
      <vt:lpstr>Gadugi</vt:lpstr>
      <vt:lpstr>Gill Sans</vt:lpstr>
      <vt:lpstr>Gill Sans MT</vt:lpstr>
      <vt:lpstr>Helvetica</vt:lpstr>
      <vt:lpstr>Helvetica Neue</vt:lpstr>
      <vt:lpstr>Helvetica Neue Medium</vt:lpstr>
      <vt:lpstr>Wingdings 2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Now</vt:lpstr>
      <vt:lpstr>SOUTH AMERICA</vt:lpstr>
      <vt:lpstr>Commonalities South American Revolutions</vt:lpstr>
      <vt:lpstr>The Peninsular War (1807–1814) </vt:lpstr>
      <vt:lpstr>Liberation of South America</vt:lpstr>
      <vt:lpstr>Independence</vt:lpstr>
      <vt:lpstr>Simon Bolivar: El Liberator</vt:lpstr>
      <vt:lpstr>The Jamaica Letter</vt:lpstr>
      <vt:lpstr>Bolivar believed in a ‘Gran Colombia”</vt:lpstr>
      <vt:lpstr>Republic of Colombia</vt:lpstr>
      <vt:lpstr>Bolivar’s army</vt:lpstr>
      <vt:lpstr>Liberation of southern South America</vt:lpstr>
      <vt:lpstr>Liberation of Argentina</vt:lpstr>
      <vt:lpstr>Chilean Independence</vt:lpstr>
      <vt:lpstr>Bernardo O’Higgins</vt:lpstr>
      <vt:lpstr>Meanwhile in argentina</vt:lpstr>
      <vt:lpstr>Bolivar and San Martín met in Guayaquil, Peru</vt:lpstr>
      <vt:lpstr>The Real Results</vt:lpstr>
      <vt:lpstr>BRAZIL</vt:lpstr>
      <vt:lpstr>Brazilian Independence 1808-1822 </vt:lpstr>
      <vt:lpstr>Causes of Discontent</vt:lpstr>
      <vt:lpstr>Early Events</vt:lpstr>
      <vt:lpstr>Causes of Brazilian Independence</vt:lpstr>
      <vt:lpstr>After Waterloo…</vt:lpstr>
      <vt:lpstr>Extreme(ish) Events</vt:lpstr>
      <vt:lpstr>PowerPoint Presentation</vt:lpstr>
      <vt:lpstr>More Extreme(ish) Events</vt:lpstr>
      <vt:lpstr>Cry of Ipiranga</vt:lpstr>
      <vt:lpstr>PowerPoint Presentation</vt:lpstr>
      <vt:lpstr>PowerPoint Presentation</vt:lpstr>
      <vt:lpstr>Changes</vt:lpstr>
      <vt:lpstr>Resisting Independence</vt:lpstr>
      <vt:lpstr>Footnote</vt:lpstr>
      <vt:lpstr>Crash Course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Wayne Houle</cp:lastModifiedBy>
  <cp:revision>31</cp:revision>
  <cp:lastPrinted>2021-09-25T13:15:57Z</cp:lastPrinted>
  <dcterms:modified xsi:type="dcterms:W3CDTF">2021-12-16T15:43:11Z</dcterms:modified>
</cp:coreProperties>
</file>